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65" r:id="rId3"/>
    <p:sldMasterId id="2147483667" r:id="rId4"/>
    <p:sldMasterId id="2147483669" r:id="rId5"/>
  </p:sldMasterIdLst>
  <p:notesMasterIdLst>
    <p:notesMasterId r:id="rId31"/>
  </p:notesMasterIdLst>
  <p:sldIdLst>
    <p:sldId id="285" r:id="rId6"/>
    <p:sldId id="258" r:id="rId7"/>
    <p:sldId id="259" r:id="rId8"/>
    <p:sldId id="260" r:id="rId9"/>
    <p:sldId id="261" r:id="rId10"/>
    <p:sldId id="262" r:id="rId11"/>
    <p:sldId id="263" r:id="rId12"/>
    <p:sldId id="264" r:id="rId13"/>
    <p:sldId id="265" r:id="rId14"/>
    <p:sldId id="266" r:id="rId15"/>
    <p:sldId id="268" r:id="rId16"/>
    <p:sldId id="269" r:id="rId17"/>
    <p:sldId id="270" r:id="rId18"/>
    <p:sldId id="271" r:id="rId19"/>
    <p:sldId id="272" r:id="rId20"/>
    <p:sldId id="273" r:id="rId21"/>
    <p:sldId id="275" r:id="rId22"/>
    <p:sldId id="277" r:id="rId23"/>
    <p:sldId id="278" r:id="rId24"/>
    <p:sldId id="279" r:id="rId25"/>
    <p:sldId id="280" r:id="rId26"/>
    <p:sldId id="288" r:id="rId27"/>
    <p:sldId id="289" r:id="rId28"/>
    <p:sldId id="287" r:id="rId29"/>
    <p:sldId id="286" r:id="rId30"/>
  </p:sldIdLst>
  <p:sldSz cx="9144000" cy="6858000" type="screen4x3"/>
  <p:notesSz cx="6858000" cy="9144000"/>
  <p:embeddedFontLs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
      <p:font typeface="Microsoft YaHei" panose="020B0503020204020204" pitchFamily="34" charset="-122"/>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jWFc46Yd8TvurkB5segnEkzfbEW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rman" initials="N" lastIdx="1" clrIdx="0">
    <p:extLst>
      <p:ext uri="{19B8F6BF-5375-455C-9EA6-DF929625EA0E}">
        <p15:presenceInfo xmlns:p15="http://schemas.microsoft.com/office/powerpoint/2012/main" userId="473a7e2044cd41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4660"/>
  </p:normalViewPr>
  <p:slideViewPr>
    <p:cSldViewPr snapToGrid="0">
      <p:cViewPr varScale="1">
        <p:scale>
          <a:sx n="107" d="100"/>
          <a:sy n="107" d="100"/>
        </p:scale>
        <p:origin x="1332"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21" Type="http://schemas.openxmlformats.org/officeDocument/2006/relationships/slide" Target="slides/slide16.xml"/><Relationship Id="rId34"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4.fntdata"/><Relationship Id="rId43" Type="http://customschemas.google.com/relationships/presentationmetadata" Target="metadata"/><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06" name="Google Shape;40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20: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body" idx="1"/>
          </p:nvPr>
        </p:nvSpPr>
        <p:spPr>
          <a:xfrm>
            <a:off x="827087" y="2052637"/>
            <a:ext cx="6711950" cy="4195762"/>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1" name="Google Shape;31;p32"/>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2"/>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43"/>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3"/>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3"/>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3"/>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44"/>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4"/>
          <p:cNvSpPr txBox="1">
            <a:spLocks noGrp="1"/>
          </p:cNvSpPr>
          <p:nvPr>
            <p:ph type="body" idx="1"/>
          </p:nvPr>
        </p:nvSpPr>
        <p:spPr>
          <a:xfrm>
            <a:off x="827700" y="1905000"/>
            <a:ext cx="329811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91" name="Google Shape;91;p44"/>
          <p:cNvSpPr txBox="1">
            <a:spLocks noGrp="1"/>
          </p:cNvSpPr>
          <p:nvPr>
            <p:ph type="body" idx="2"/>
          </p:nvPr>
        </p:nvSpPr>
        <p:spPr>
          <a:xfrm>
            <a:off x="827700" y="2514600"/>
            <a:ext cx="3298113"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92" name="Google Shape;92;p44"/>
          <p:cNvSpPr txBox="1">
            <a:spLocks noGrp="1"/>
          </p:cNvSpPr>
          <p:nvPr>
            <p:ph type="body" idx="3"/>
          </p:nvPr>
        </p:nvSpPr>
        <p:spPr>
          <a:xfrm>
            <a:off x="4241976" y="1905000"/>
            <a:ext cx="3298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93" name="Google Shape;93;p44"/>
          <p:cNvSpPr txBox="1">
            <a:spLocks noGrp="1"/>
          </p:cNvSpPr>
          <p:nvPr>
            <p:ph type="body" idx="4"/>
          </p:nvPr>
        </p:nvSpPr>
        <p:spPr>
          <a:xfrm>
            <a:off x="4241976" y="2514600"/>
            <a:ext cx="3298113"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94" name="Google Shape;94;p44"/>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44"/>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4"/>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sp>
        <p:nvSpPr>
          <p:cNvPr id="98" name="Google Shape;98;p45"/>
          <p:cNvSpPr txBox="1">
            <a:spLocks noGrp="1"/>
          </p:cNvSpPr>
          <p:nvPr>
            <p:ph type="title"/>
          </p:nvPr>
        </p:nvSpPr>
        <p:spPr>
          <a:xfrm>
            <a:off x="866443" y="2861734"/>
            <a:ext cx="662096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5"/>
          <p:cNvSpPr txBox="1">
            <a:spLocks noGrp="1"/>
          </p:cNvSpPr>
          <p:nvPr>
            <p:ph type="body" idx="1"/>
          </p:nvPr>
        </p:nvSpPr>
        <p:spPr>
          <a:xfrm>
            <a:off x="866442" y="4777381"/>
            <a:ext cx="6620968" cy="86040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0" name="Google Shape;100;p45"/>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45"/>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45"/>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3"/>
        <p:cNvGrpSpPr/>
        <p:nvPr/>
      </p:nvGrpSpPr>
      <p:grpSpPr>
        <a:xfrm>
          <a:off x="0" y="0"/>
          <a:ext cx="0" cy="0"/>
          <a:chOff x="0" y="0"/>
          <a:chExt cx="0" cy="0"/>
        </a:xfrm>
      </p:grpSpPr>
      <p:sp>
        <p:nvSpPr>
          <p:cNvPr id="104" name="Google Shape;104;p46"/>
          <p:cNvSpPr txBox="1">
            <a:spLocks noGrp="1"/>
          </p:cNvSpPr>
          <p:nvPr>
            <p:ph type="ctrTitle"/>
          </p:nvPr>
        </p:nvSpPr>
        <p:spPr>
          <a:xfrm>
            <a:off x="866442" y="1447801"/>
            <a:ext cx="662096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46"/>
          <p:cNvSpPr txBox="1">
            <a:spLocks noGrp="1"/>
          </p:cNvSpPr>
          <p:nvPr>
            <p:ph type="subTitle" idx="1"/>
          </p:nvPr>
        </p:nvSpPr>
        <p:spPr>
          <a:xfrm>
            <a:off x="866442" y="4777380"/>
            <a:ext cx="6620968" cy="861420"/>
          </a:xfrm>
          <a:prstGeom prst="rect">
            <a:avLst/>
          </a:prstGeom>
          <a:noFill/>
          <a:ln>
            <a:noFill/>
          </a:ln>
        </p:spPr>
        <p:txBody>
          <a:bodyPr spcFirstLastPara="1" wrap="square" lIns="91425" tIns="45700" rIns="91425" bIns="45700" anchor="t" anchorCtr="0">
            <a:no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106" name="Google Shape;106;p46"/>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6"/>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46"/>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dpis a tabulka" type="tbl">
  <p:cSld name="TABLE">
    <p:spTree>
      <p:nvGrpSpPr>
        <p:cNvPr id="1" name="Shape 121"/>
        <p:cNvGrpSpPr/>
        <p:nvPr/>
      </p:nvGrpSpPr>
      <p:grpSpPr>
        <a:xfrm>
          <a:off x="0" y="0"/>
          <a:ext cx="0" cy="0"/>
          <a:chOff x="0" y="0"/>
          <a:chExt cx="0" cy="0"/>
        </a:xfrm>
      </p:grpSpPr>
      <p:sp>
        <p:nvSpPr>
          <p:cNvPr id="122" name="Google Shape;122;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5"/>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5"/>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5"/>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40"/>
        <p:cNvGrpSpPr/>
        <p:nvPr/>
      </p:nvGrpSpPr>
      <p:grpSpPr>
        <a:xfrm>
          <a:off x="0" y="0"/>
          <a:ext cx="0" cy="0"/>
          <a:chOff x="0" y="0"/>
          <a:chExt cx="0" cy="0"/>
        </a:xfrm>
      </p:grpSpPr>
      <p:sp>
        <p:nvSpPr>
          <p:cNvPr id="141" name="Google Shape;141;p48"/>
          <p:cNvSpPr txBox="1">
            <a:spLocks noGrp="1"/>
          </p:cNvSpPr>
          <p:nvPr>
            <p:ph type="title"/>
          </p:nvPr>
        </p:nvSpPr>
        <p:spPr>
          <a:xfrm>
            <a:off x="1181409" y="1447800"/>
            <a:ext cx="6001049"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body" idx="1"/>
          </p:nvPr>
        </p:nvSpPr>
        <p:spPr>
          <a:xfrm>
            <a:off x="1448177" y="3771174"/>
            <a:ext cx="546115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43" name="Google Shape;143;p48"/>
          <p:cNvSpPr txBox="1">
            <a:spLocks noGrp="1"/>
          </p:cNvSpPr>
          <p:nvPr>
            <p:ph type="body" idx="2"/>
          </p:nvPr>
        </p:nvSpPr>
        <p:spPr>
          <a:xfrm>
            <a:off x="866442" y="4350657"/>
            <a:ext cx="6620968"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44" name="Google Shape;144;p48"/>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48"/>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61"/>
        <p:cNvGrpSpPr/>
        <p:nvPr/>
      </p:nvGrpSpPr>
      <p:grpSpPr>
        <a:xfrm>
          <a:off x="0" y="0"/>
          <a:ext cx="0" cy="0"/>
          <a:chOff x="0" y="0"/>
          <a:chExt cx="0" cy="0"/>
        </a:xfrm>
      </p:grpSpPr>
      <p:sp>
        <p:nvSpPr>
          <p:cNvPr id="162" name="Google Shape;162;p50"/>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50"/>
          <p:cNvSpPr txBox="1">
            <a:spLocks noGrp="1"/>
          </p:cNvSpPr>
          <p:nvPr>
            <p:ph type="body" idx="1"/>
          </p:nvPr>
        </p:nvSpPr>
        <p:spPr>
          <a:xfrm>
            <a:off x="474834" y="1981200"/>
            <a:ext cx="22107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64" name="Google Shape;164;p50"/>
          <p:cNvSpPr txBox="1">
            <a:spLocks noGrp="1"/>
          </p:cNvSpPr>
          <p:nvPr>
            <p:ph type="body" idx="2"/>
          </p:nvPr>
        </p:nvSpPr>
        <p:spPr>
          <a:xfrm>
            <a:off x="489475" y="2667000"/>
            <a:ext cx="219608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65" name="Google Shape;165;p50"/>
          <p:cNvSpPr txBox="1">
            <a:spLocks noGrp="1"/>
          </p:cNvSpPr>
          <p:nvPr>
            <p:ph type="body" idx="3"/>
          </p:nvPr>
        </p:nvSpPr>
        <p:spPr>
          <a:xfrm>
            <a:off x="2913504" y="1981200"/>
            <a:ext cx="2202754"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66" name="Google Shape;166;p50"/>
          <p:cNvSpPr txBox="1">
            <a:spLocks noGrp="1"/>
          </p:cNvSpPr>
          <p:nvPr>
            <p:ph type="body" idx="4"/>
          </p:nvPr>
        </p:nvSpPr>
        <p:spPr>
          <a:xfrm>
            <a:off x="2905586" y="2667000"/>
            <a:ext cx="2210671"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67" name="Google Shape;167;p50"/>
          <p:cNvSpPr txBox="1">
            <a:spLocks noGrp="1"/>
          </p:cNvSpPr>
          <p:nvPr>
            <p:ph type="body" idx="5"/>
          </p:nvPr>
        </p:nvSpPr>
        <p:spPr>
          <a:xfrm>
            <a:off x="5344917" y="1981200"/>
            <a:ext cx="219965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68" name="Google Shape;168;p50"/>
          <p:cNvSpPr txBox="1">
            <a:spLocks noGrp="1"/>
          </p:cNvSpPr>
          <p:nvPr>
            <p:ph type="body" idx="6"/>
          </p:nvPr>
        </p:nvSpPr>
        <p:spPr>
          <a:xfrm>
            <a:off x="5344917" y="2667000"/>
            <a:ext cx="2199658"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69" name="Google Shape;169;p50"/>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50"/>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0"/>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86"/>
        <p:cNvGrpSpPr/>
        <p:nvPr/>
      </p:nvGrpSpPr>
      <p:grpSpPr>
        <a:xfrm>
          <a:off x="0" y="0"/>
          <a:ext cx="0" cy="0"/>
          <a:chOff x="0" y="0"/>
          <a:chExt cx="0" cy="0"/>
        </a:xfrm>
      </p:grpSpPr>
      <p:sp>
        <p:nvSpPr>
          <p:cNvPr id="187" name="Google Shape;187;p52"/>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52"/>
          <p:cNvSpPr txBox="1">
            <a:spLocks noGrp="1"/>
          </p:cNvSpPr>
          <p:nvPr>
            <p:ph type="body" idx="1"/>
          </p:nvPr>
        </p:nvSpPr>
        <p:spPr>
          <a:xfrm>
            <a:off x="489475" y="4250949"/>
            <a:ext cx="220561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89" name="Google Shape;189;p52"/>
          <p:cNvSpPr>
            <a:spLocks noGrp="1"/>
          </p:cNvSpPr>
          <p:nvPr>
            <p:ph type="pic" idx="2"/>
          </p:nvPr>
        </p:nvSpPr>
        <p:spPr>
          <a:xfrm>
            <a:off x="489475" y="2209800"/>
            <a:ext cx="2205612"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90" name="Google Shape;190;p52"/>
          <p:cNvSpPr txBox="1">
            <a:spLocks noGrp="1"/>
          </p:cNvSpPr>
          <p:nvPr>
            <p:ph type="body" idx="3"/>
          </p:nvPr>
        </p:nvSpPr>
        <p:spPr>
          <a:xfrm>
            <a:off x="489475" y="4827212"/>
            <a:ext cx="2205612"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1" name="Google Shape;191;p52"/>
          <p:cNvSpPr txBox="1">
            <a:spLocks noGrp="1"/>
          </p:cNvSpPr>
          <p:nvPr>
            <p:ph type="body" idx="4"/>
          </p:nvPr>
        </p:nvSpPr>
        <p:spPr>
          <a:xfrm>
            <a:off x="2917792" y="4250949"/>
            <a:ext cx="21984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2" name="Google Shape;192;p52"/>
          <p:cNvSpPr>
            <a:spLocks noGrp="1"/>
          </p:cNvSpPr>
          <p:nvPr>
            <p:ph type="pic" idx="5"/>
          </p:nvPr>
        </p:nvSpPr>
        <p:spPr>
          <a:xfrm>
            <a:off x="2917791" y="2209800"/>
            <a:ext cx="2198466"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93" name="Google Shape;193;p52"/>
          <p:cNvSpPr txBox="1">
            <a:spLocks noGrp="1"/>
          </p:cNvSpPr>
          <p:nvPr>
            <p:ph type="body" idx="6"/>
          </p:nvPr>
        </p:nvSpPr>
        <p:spPr>
          <a:xfrm>
            <a:off x="2916776" y="4827211"/>
            <a:ext cx="2201378"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4" name="Google Shape;194;p52"/>
          <p:cNvSpPr txBox="1">
            <a:spLocks noGrp="1"/>
          </p:cNvSpPr>
          <p:nvPr>
            <p:ph type="body" idx="7"/>
          </p:nvPr>
        </p:nvSpPr>
        <p:spPr>
          <a:xfrm>
            <a:off x="5344917" y="4250949"/>
            <a:ext cx="219965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5" name="Google Shape;195;p52"/>
          <p:cNvSpPr>
            <a:spLocks noGrp="1"/>
          </p:cNvSpPr>
          <p:nvPr>
            <p:ph type="pic" idx="8"/>
          </p:nvPr>
        </p:nvSpPr>
        <p:spPr>
          <a:xfrm>
            <a:off x="5344916" y="2209800"/>
            <a:ext cx="2199658"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96" name="Google Shape;196;p52"/>
          <p:cNvSpPr txBox="1">
            <a:spLocks noGrp="1"/>
          </p:cNvSpPr>
          <p:nvPr>
            <p:ph type="body" idx="9"/>
          </p:nvPr>
        </p:nvSpPr>
        <p:spPr>
          <a:xfrm>
            <a:off x="5344824" y="4827209"/>
            <a:ext cx="2202571"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7" name="Google Shape;197;p52"/>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52"/>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52"/>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33"/>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3"/>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8"/>
        <p:cNvGrpSpPr/>
        <p:nvPr/>
      </p:nvGrpSpPr>
      <p:grpSpPr>
        <a:xfrm>
          <a:off x="0" y="0"/>
          <a:ext cx="0" cy="0"/>
          <a:chOff x="0" y="0"/>
          <a:chExt cx="0" cy="0"/>
        </a:xfrm>
      </p:grpSpPr>
      <p:sp>
        <p:nvSpPr>
          <p:cNvPr id="39" name="Google Shape;39;p36"/>
          <p:cNvSpPr txBox="1">
            <a:spLocks noGrp="1"/>
          </p:cNvSpPr>
          <p:nvPr>
            <p:ph type="title"/>
          </p:nvPr>
        </p:nvSpPr>
        <p:spPr>
          <a:xfrm rot="5400000">
            <a:off x="3974116" y="2685880"/>
            <a:ext cx="5826125" cy="131479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6"/>
          <p:cNvSpPr txBox="1">
            <a:spLocks noGrp="1"/>
          </p:cNvSpPr>
          <p:nvPr>
            <p:ph type="body" idx="1"/>
          </p:nvPr>
        </p:nvSpPr>
        <p:spPr>
          <a:xfrm rot="5400000">
            <a:off x="532314" y="730366"/>
            <a:ext cx="5483134" cy="5568812"/>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1" name="Google Shape;41;p36"/>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6"/>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6"/>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4"/>
        <p:cNvGrpSpPr/>
        <p:nvPr/>
      </p:nvGrpSpPr>
      <p:grpSpPr>
        <a:xfrm>
          <a:off x="0" y="0"/>
          <a:ext cx="0" cy="0"/>
          <a:chOff x="0" y="0"/>
          <a:chExt cx="0" cy="0"/>
        </a:xfrm>
      </p:grpSpPr>
      <p:sp>
        <p:nvSpPr>
          <p:cNvPr id="45" name="Google Shape;45;p37"/>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7"/>
          <p:cNvSpPr txBox="1">
            <a:spLocks noGrp="1"/>
          </p:cNvSpPr>
          <p:nvPr>
            <p:ph type="body" idx="1"/>
          </p:nvPr>
        </p:nvSpPr>
        <p:spPr>
          <a:xfrm rot="5400000">
            <a:off x="2085181" y="794543"/>
            <a:ext cx="4195762" cy="6711950"/>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7" name="Google Shape;47;p37"/>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7"/>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7"/>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50"/>
        <p:cNvGrpSpPr/>
        <p:nvPr/>
      </p:nvGrpSpPr>
      <p:grpSpPr>
        <a:xfrm>
          <a:off x="0" y="0"/>
          <a:ext cx="0" cy="0"/>
          <a:chOff x="0" y="0"/>
          <a:chExt cx="0" cy="0"/>
        </a:xfrm>
      </p:grpSpPr>
      <p:sp>
        <p:nvSpPr>
          <p:cNvPr id="51" name="Google Shape;51;p38"/>
          <p:cNvSpPr txBox="1">
            <a:spLocks noGrp="1"/>
          </p:cNvSpPr>
          <p:nvPr>
            <p:ph type="title"/>
          </p:nvPr>
        </p:nvSpPr>
        <p:spPr>
          <a:xfrm>
            <a:off x="866441" y="3124201"/>
            <a:ext cx="6620969"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body" idx="1"/>
          </p:nvPr>
        </p:nvSpPr>
        <p:spPr>
          <a:xfrm>
            <a:off x="866442" y="4777381"/>
            <a:ext cx="6620968" cy="86040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53" name="Google Shape;53;p38"/>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8"/>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8"/>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56"/>
        <p:cNvGrpSpPr/>
        <p:nvPr/>
      </p:nvGrpSpPr>
      <p:grpSpPr>
        <a:xfrm>
          <a:off x="0" y="0"/>
          <a:ext cx="0" cy="0"/>
          <a:chOff x="0" y="0"/>
          <a:chExt cx="0" cy="0"/>
        </a:xfrm>
      </p:grpSpPr>
      <p:sp>
        <p:nvSpPr>
          <p:cNvPr id="57" name="Google Shape;57;p39"/>
          <p:cNvSpPr txBox="1">
            <a:spLocks noGrp="1"/>
          </p:cNvSpPr>
          <p:nvPr>
            <p:ph type="title"/>
          </p:nvPr>
        </p:nvSpPr>
        <p:spPr>
          <a:xfrm>
            <a:off x="866442" y="1447800"/>
            <a:ext cx="6620968"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9"/>
          <p:cNvSpPr txBox="1">
            <a:spLocks noGrp="1"/>
          </p:cNvSpPr>
          <p:nvPr>
            <p:ph type="body" idx="1"/>
          </p:nvPr>
        </p:nvSpPr>
        <p:spPr>
          <a:xfrm>
            <a:off x="866442" y="3657600"/>
            <a:ext cx="6620968"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59" name="Google Shape;59;p39"/>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9"/>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9"/>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2"/>
        <p:cNvGrpSpPr/>
        <p:nvPr/>
      </p:nvGrpSpPr>
      <p:grpSpPr>
        <a:xfrm>
          <a:off x="0" y="0"/>
          <a:ext cx="0" cy="0"/>
          <a:chOff x="0" y="0"/>
          <a:chExt cx="0" cy="0"/>
        </a:xfrm>
      </p:grpSpPr>
      <p:sp>
        <p:nvSpPr>
          <p:cNvPr id="63" name="Google Shape;63;p40"/>
          <p:cNvSpPr txBox="1">
            <a:spLocks noGrp="1"/>
          </p:cNvSpPr>
          <p:nvPr>
            <p:ph type="title"/>
          </p:nvPr>
        </p:nvSpPr>
        <p:spPr>
          <a:xfrm>
            <a:off x="866443" y="4800587"/>
            <a:ext cx="66209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a:spLocks noGrp="1"/>
          </p:cNvSpPr>
          <p:nvPr>
            <p:ph type="pic" idx="2"/>
          </p:nvPr>
        </p:nvSpPr>
        <p:spPr>
          <a:xfrm>
            <a:off x="866442" y="685800"/>
            <a:ext cx="662096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65" name="Google Shape;65;p40"/>
          <p:cNvSpPr txBox="1">
            <a:spLocks noGrp="1"/>
          </p:cNvSpPr>
          <p:nvPr>
            <p:ph type="body" idx="1"/>
          </p:nvPr>
        </p:nvSpPr>
        <p:spPr>
          <a:xfrm>
            <a:off x="866443" y="5367325"/>
            <a:ext cx="662096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6" name="Google Shape;66;p40"/>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0"/>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0"/>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41"/>
          <p:cNvSpPr txBox="1">
            <a:spLocks noGrp="1"/>
          </p:cNvSpPr>
          <p:nvPr>
            <p:ph type="title"/>
          </p:nvPr>
        </p:nvSpPr>
        <p:spPr>
          <a:xfrm>
            <a:off x="865656" y="1854192"/>
            <a:ext cx="3820674"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a:spLocks noGrp="1"/>
          </p:cNvSpPr>
          <p:nvPr>
            <p:ph type="pic" idx="2"/>
          </p:nvPr>
        </p:nvSpPr>
        <p:spPr>
          <a:xfrm>
            <a:off x="5213517" y="1143000"/>
            <a:ext cx="2400925"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2" name="Google Shape;72;p41"/>
          <p:cNvSpPr txBox="1">
            <a:spLocks noGrp="1"/>
          </p:cNvSpPr>
          <p:nvPr>
            <p:ph type="body" idx="1"/>
          </p:nvPr>
        </p:nvSpPr>
        <p:spPr>
          <a:xfrm>
            <a:off x="866441" y="3657600"/>
            <a:ext cx="3814728"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3" name="Google Shape;73;p41"/>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1"/>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1"/>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42"/>
          <p:cNvSpPr txBox="1">
            <a:spLocks noGrp="1"/>
          </p:cNvSpPr>
          <p:nvPr>
            <p:ph type="title"/>
          </p:nvPr>
        </p:nvSpPr>
        <p:spPr>
          <a:xfrm>
            <a:off x="866441" y="1447800"/>
            <a:ext cx="2551462"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2"/>
          <p:cNvSpPr txBox="1">
            <a:spLocks noGrp="1"/>
          </p:cNvSpPr>
          <p:nvPr>
            <p:ph type="body" idx="1"/>
          </p:nvPr>
        </p:nvSpPr>
        <p:spPr>
          <a:xfrm>
            <a:off x="3589397" y="1447800"/>
            <a:ext cx="3898013"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79" name="Google Shape;79;p42"/>
          <p:cNvSpPr txBox="1">
            <a:spLocks noGrp="1"/>
          </p:cNvSpPr>
          <p:nvPr>
            <p:ph type="body" idx="2"/>
          </p:nvPr>
        </p:nvSpPr>
        <p:spPr>
          <a:xfrm>
            <a:off x="866441" y="3129281"/>
            <a:ext cx="2551462" cy="2895599"/>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0" name="Google Shape;80;p42"/>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2"/>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2"/>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
        <p:nvSpPr>
          <p:cNvPr id="10" name="Google Shape;10;p30"/>
          <p:cNvSpPr/>
          <p:nvPr/>
        </p:nvSpPr>
        <p:spPr>
          <a:xfrm>
            <a:off x="629943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0"/>
          <p:cNvSpPr/>
          <p:nvPr/>
        </p:nvSpPr>
        <p:spPr>
          <a:xfrm>
            <a:off x="5689832" y="-457200"/>
            <a:ext cx="1600200" cy="1600200"/>
          </a:xfrm>
          <a:prstGeom prst="ellipse">
            <a:avLst/>
          </a:prstGeom>
          <a:gradFill>
            <a:gsLst>
              <a:gs pos="0">
                <a:srgbClr val="4CB9C3">
                  <a:alpha val="13725"/>
                </a:srgbClr>
              </a:gs>
              <a:gs pos="36000">
                <a:srgbClr val="4CB9C3">
                  <a:alpha val="6666"/>
                </a:srgbClr>
              </a:gs>
              <a:gs pos="73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0"/>
          <p:cNvSpPr/>
          <p:nvPr/>
        </p:nvSpPr>
        <p:spPr>
          <a:xfrm>
            <a:off x="6299432" y="6096000"/>
            <a:ext cx="990600" cy="990600"/>
          </a:xfrm>
          <a:prstGeom prst="ellipse">
            <a:avLst/>
          </a:prstGeom>
          <a:gradFill>
            <a:gsLst>
              <a:gs pos="0">
                <a:srgbClr val="4CB9C3">
                  <a:alpha val="8627"/>
                </a:srgbClr>
              </a:gs>
              <a:gs pos="36000">
                <a:srgbClr val="4CB9C3">
                  <a:alpha val="4705"/>
                </a:srgbClr>
              </a:gs>
              <a:gs pos="66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0"/>
          <p:cNvSpPr/>
          <p:nvPr/>
        </p:nvSpPr>
        <p:spPr>
          <a:xfrm>
            <a:off x="-153988" y="2667000"/>
            <a:ext cx="4191000" cy="4191000"/>
          </a:xfrm>
          <a:prstGeom prst="ellipse">
            <a:avLst/>
          </a:prstGeom>
          <a:gradFill>
            <a:gsLst>
              <a:gs pos="0">
                <a:srgbClr val="4CB9C3">
                  <a:alpha val="10980"/>
                </a:srgbClr>
              </a:gs>
              <a:gs pos="36000">
                <a:srgbClr val="4CB9C3">
                  <a:alpha val="9803"/>
                </a:srgbClr>
              </a:gs>
              <a:gs pos="75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0"/>
          <p:cNvSpPr/>
          <p:nvPr/>
        </p:nvSpPr>
        <p:spPr>
          <a:xfrm>
            <a:off x="-839788" y="2895600"/>
            <a:ext cx="2362200" cy="2362200"/>
          </a:xfrm>
          <a:prstGeom prst="ellipse">
            <a:avLst/>
          </a:prstGeom>
          <a:gradFill>
            <a:gsLst>
              <a:gs pos="0">
                <a:srgbClr val="4CB9C3">
                  <a:alpha val="7843"/>
                </a:srgbClr>
              </a:gs>
              <a:gs pos="36000">
                <a:srgbClr val="4CB9C3">
                  <a:alpha val="7843"/>
                </a:srgbClr>
              </a:gs>
              <a:gs pos="72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0"/>
          <p:cNvSpPr/>
          <p:nvPr/>
        </p:nvSpPr>
        <p:spPr>
          <a:xfrm>
            <a:off x="7745412" y="0"/>
            <a:ext cx="685800" cy="1100137"/>
          </a:xfrm>
          <a:prstGeom prst="rect">
            <a:avLst/>
          </a:prstGeom>
          <a:solidFill>
            <a:schemeClr val="accent1"/>
          </a:solidFill>
          <a:ln>
            <a:noFill/>
          </a:ln>
          <a:effectLst>
            <a:outerShdw blurRad="63500" dist="25400" dir="5400000">
              <a:srgbClr val="000000">
                <a:alpha val="4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6" name="Google Shape;16;p30"/>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2pPr>
            <a:lvl3pPr marR="0" lvl="2"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3pPr>
            <a:lvl4pPr marR="0" lvl="3"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4pPr>
            <a:lvl5pPr marR="0" lvl="4"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30"/>
          <p:cNvSpPr txBox="1">
            <a:spLocks noGrp="1"/>
          </p:cNvSpPr>
          <p:nvPr>
            <p:ph type="body" idx="1"/>
          </p:nvPr>
        </p:nvSpPr>
        <p:spPr>
          <a:xfrm>
            <a:off x="827087" y="2052637"/>
            <a:ext cx="6711950" cy="419576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1000"/>
              </a:spcBef>
              <a:spcAft>
                <a:spcPts val="0"/>
              </a:spcAft>
              <a:buClr>
                <a:srgbClr val="8AD0D6"/>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AD0D6"/>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AD0D6"/>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30"/>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9" name="Google Shape;19;p30"/>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20" name="Google Shape;20;p30"/>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34"/>
          <p:cNvSpPr/>
          <p:nvPr/>
        </p:nvSpPr>
        <p:spPr>
          <a:xfrm>
            <a:off x="629943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4"/>
          <p:cNvSpPr/>
          <p:nvPr/>
        </p:nvSpPr>
        <p:spPr>
          <a:xfrm>
            <a:off x="5689832" y="-457200"/>
            <a:ext cx="1600200" cy="1600200"/>
          </a:xfrm>
          <a:prstGeom prst="ellipse">
            <a:avLst/>
          </a:prstGeom>
          <a:gradFill>
            <a:gsLst>
              <a:gs pos="0">
                <a:srgbClr val="4CB9C3">
                  <a:alpha val="13725"/>
                </a:srgbClr>
              </a:gs>
              <a:gs pos="36000">
                <a:srgbClr val="4CB9C3">
                  <a:alpha val="6666"/>
                </a:srgbClr>
              </a:gs>
              <a:gs pos="73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4"/>
          <p:cNvSpPr/>
          <p:nvPr/>
        </p:nvSpPr>
        <p:spPr>
          <a:xfrm>
            <a:off x="6299432" y="6096000"/>
            <a:ext cx="990600" cy="990600"/>
          </a:xfrm>
          <a:prstGeom prst="ellipse">
            <a:avLst/>
          </a:prstGeom>
          <a:gradFill>
            <a:gsLst>
              <a:gs pos="0">
                <a:srgbClr val="4CB9C3">
                  <a:alpha val="8627"/>
                </a:srgbClr>
              </a:gs>
              <a:gs pos="36000">
                <a:srgbClr val="4CB9C3">
                  <a:alpha val="4705"/>
                </a:srgbClr>
              </a:gs>
              <a:gs pos="66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4"/>
          <p:cNvSpPr/>
          <p:nvPr/>
        </p:nvSpPr>
        <p:spPr>
          <a:xfrm>
            <a:off x="-153988" y="2667000"/>
            <a:ext cx="4191000" cy="4191000"/>
          </a:xfrm>
          <a:prstGeom prst="ellipse">
            <a:avLst/>
          </a:prstGeom>
          <a:gradFill>
            <a:gsLst>
              <a:gs pos="0">
                <a:srgbClr val="4CB9C3">
                  <a:alpha val="10980"/>
                </a:srgbClr>
              </a:gs>
              <a:gs pos="36000">
                <a:srgbClr val="4CB9C3">
                  <a:alpha val="9803"/>
                </a:srgbClr>
              </a:gs>
              <a:gs pos="75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4"/>
          <p:cNvSpPr/>
          <p:nvPr/>
        </p:nvSpPr>
        <p:spPr>
          <a:xfrm>
            <a:off x="-839788" y="2895600"/>
            <a:ext cx="2362200" cy="2362200"/>
          </a:xfrm>
          <a:prstGeom prst="ellipse">
            <a:avLst/>
          </a:prstGeom>
          <a:gradFill>
            <a:gsLst>
              <a:gs pos="0">
                <a:srgbClr val="4CB9C3">
                  <a:alpha val="7843"/>
                </a:srgbClr>
              </a:gs>
              <a:gs pos="36000">
                <a:srgbClr val="4CB9C3">
                  <a:alpha val="7843"/>
                </a:srgbClr>
              </a:gs>
              <a:gs pos="72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4"/>
          <p:cNvSpPr/>
          <p:nvPr/>
        </p:nvSpPr>
        <p:spPr>
          <a:xfrm>
            <a:off x="7745412" y="0"/>
            <a:ext cx="685800" cy="1100137"/>
          </a:xfrm>
          <a:prstGeom prst="rect">
            <a:avLst/>
          </a:prstGeom>
          <a:solidFill>
            <a:schemeClr val="accent1"/>
          </a:solidFill>
          <a:ln>
            <a:noFill/>
          </a:ln>
          <a:effectLst>
            <a:outerShdw blurRad="63500" dist="25400" dir="5400000">
              <a:srgbClr val="000000">
                <a:alpha val="4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16" name="Google Shape;116;p34"/>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2pPr>
            <a:lvl3pPr marR="0" lvl="2"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3pPr>
            <a:lvl4pPr marR="0" lvl="3"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4pPr>
            <a:lvl5pPr marR="0" lvl="4"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7" name="Google Shape;117;p34"/>
          <p:cNvSpPr txBox="1">
            <a:spLocks noGrp="1"/>
          </p:cNvSpPr>
          <p:nvPr>
            <p:ph type="body" idx="1"/>
          </p:nvPr>
        </p:nvSpPr>
        <p:spPr>
          <a:xfrm>
            <a:off x="827087" y="2052637"/>
            <a:ext cx="6711950" cy="419576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1000"/>
              </a:spcBef>
              <a:spcAft>
                <a:spcPts val="0"/>
              </a:spcAft>
              <a:buClr>
                <a:srgbClr val="8AD0D6"/>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AD0D6"/>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AD0D6"/>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18" name="Google Shape;118;p34"/>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19" name="Google Shape;119;p34"/>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20" name="Google Shape;120;p34"/>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47"/>
          <p:cNvSpPr/>
          <p:nvPr/>
        </p:nvSpPr>
        <p:spPr>
          <a:xfrm>
            <a:off x="629943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7"/>
          <p:cNvSpPr/>
          <p:nvPr/>
        </p:nvSpPr>
        <p:spPr>
          <a:xfrm>
            <a:off x="5689832" y="-457200"/>
            <a:ext cx="1600200" cy="1600200"/>
          </a:xfrm>
          <a:prstGeom prst="ellipse">
            <a:avLst/>
          </a:prstGeom>
          <a:gradFill>
            <a:gsLst>
              <a:gs pos="0">
                <a:srgbClr val="4CB9C3">
                  <a:alpha val="13725"/>
                </a:srgbClr>
              </a:gs>
              <a:gs pos="36000">
                <a:srgbClr val="4CB9C3">
                  <a:alpha val="6666"/>
                </a:srgbClr>
              </a:gs>
              <a:gs pos="73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7"/>
          <p:cNvSpPr/>
          <p:nvPr/>
        </p:nvSpPr>
        <p:spPr>
          <a:xfrm>
            <a:off x="6299432" y="6096000"/>
            <a:ext cx="990600" cy="990600"/>
          </a:xfrm>
          <a:prstGeom prst="ellipse">
            <a:avLst/>
          </a:prstGeom>
          <a:gradFill>
            <a:gsLst>
              <a:gs pos="0">
                <a:srgbClr val="4CB9C3">
                  <a:alpha val="8627"/>
                </a:srgbClr>
              </a:gs>
              <a:gs pos="36000">
                <a:srgbClr val="4CB9C3">
                  <a:alpha val="4705"/>
                </a:srgbClr>
              </a:gs>
              <a:gs pos="66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7"/>
          <p:cNvSpPr/>
          <p:nvPr/>
        </p:nvSpPr>
        <p:spPr>
          <a:xfrm>
            <a:off x="-153988" y="2667000"/>
            <a:ext cx="4191000" cy="4191000"/>
          </a:xfrm>
          <a:prstGeom prst="ellipse">
            <a:avLst/>
          </a:prstGeom>
          <a:gradFill>
            <a:gsLst>
              <a:gs pos="0">
                <a:srgbClr val="4CB9C3">
                  <a:alpha val="10980"/>
                </a:srgbClr>
              </a:gs>
              <a:gs pos="36000">
                <a:srgbClr val="4CB9C3">
                  <a:alpha val="9803"/>
                </a:srgbClr>
              </a:gs>
              <a:gs pos="75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7"/>
          <p:cNvSpPr/>
          <p:nvPr/>
        </p:nvSpPr>
        <p:spPr>
          <a:xfrm>
            <a:off x="-839788" y="2895600"/>
            <a:ext cx="2362200" cy="2362200"/>
          </a:xfrm>
          <a:prstGeom prst="ellipse">
            <a:avLst/>
          </a:prstGeom>
          <a:gradFill>
            <a:gsLst>
              <a:gs pos="0">
                <a:srgbClr val="4CB9C3">
                  <a:alpha val="7843"/>
                </a:srgbClr>
              </a:gs>
              <a:gs pos="36000">
                <a:srgbClr val="4CB9C3">
                  <a:alpha val="7843"/>
                </a:srgbClr>
              </a:gs>
              <a:gs pos="72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7"/>
          <p:cNvSpPr/>
          <p:nvPr/>
        </p:nvSpPr>
        <p:spPr>
          <a:xfrm>
            <a:off x="7745412" y="0"/>
            <a:ext cx="685800" cy="1100137"/>
          </a:xfrm>
          <a:prstGeom prst="rect">
            <a:avLst/>
          </a:prstGeom>
          <a:solidFill>
            <a:schemeClr val="accent1"/>
          </a:solidFill>
          <a:ln>
            <a:noFill/>
          </a:ln>
          <a:effectLst>
            <a:outerShdw blurRad="63500" dist="25400" dir="5400000">
              <a:srgbClr val="000000">
                <a:alpha val="4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33" name="Google Shape;133;p47"/>
          <p:cNvSpPr txBox="1"/>
          <p:nvPr/>
        </p:nvSpPr>
        <p:spPr>
          <a:xfrm>
            <a:off x="674687" y="971550"/>
            <a:ext cx="600075" cy="19700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8AD0D6"/>
              </a:buClr>
              <a:buSzPts val="12200"/>
              <a:buFont typeface="Arial"/>
              <a:buNone/>
            </a:pPr>
            <a:r>
              <a:rPr lang="en-US" sz="12200" b="0" i="0" u="none">
                <a:solidFill>
                  <a:srgbClr val="8AD0D6"/>
                </a:solidFill>
                <a:latin typeface="Arial"/>
                <a:ea typeface="Arial"/>
                <a:cs typeface="Arial"/>
                <a:sym typeface="Arial"/>
              </a:rPr>
              <a:t>“</a:t>
            </a:r>
            <a:endParaRPr/>
          </a:p>
        </p:txBody>
      </p:sp>
      <p:sp>
        <p:nvSpPr>
          <p:cNvPr id="134" name="Google Shape;134;p47"/>
          <p:cNvSpPr txBox="1"/>
          <p:nvPr/>
        </p:nvSpPr>
        <p:spPr>
          <a:xfrm>
            <a:off x="6999287" y="2613025"/>
            <a:ext cx="601662" cy="19700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8AD0D6"/>
              </a:buClr>
              <a:buSzPts val="12200"/>
              <a:buFont typeface="Arial"/>
              <a:buNone/>
            </a:pPr>
            <a:r>
              <a:rPr lang="en-US" sz="12200" b="0" i="0" u="none">
                <a:solidFill>
                  <a:srgbClr val="8AD0D6"/>
                </a:solidFill>
                <a:latin typeface="Arial"/>
                <a:ea typeface="Arial"/>
                <a:cs typeface="Arial"/>
                <a:sym typeface="Arial"/>
              </a:rPr>
              <a:t>”</a:t>
            </a:r>
            <a:endParaRPr/>
          </a:p>
        </p:txBody>
      </p:sp>
      <p:sp>
        <p:nvSpPr>
          <p:cNvPr id="135" name="Google Shape;135;p47"/>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2pPr>
            <a:lvl3pPr marR="0" lvl="2"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3pPr>
            <a:lvl4pPr marR="0" lvl="3"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4pPr>
            <a:lvl5pPr marR="0" lvl="4"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6" name="Google Shape;136;p47"/>
          <p:cNvSpPr txBox="1">
            <a:spLocks noGrp="1"/>
          </p:cNvSpPr>
          <p:nvPr>
            <p:ph type="body" idx="1"/>
          </p:nvPr>
        </p:nvSpPr>
        <p:spPr>
          <a:xfrm>
            <a:off x="827087" y="2052637"/>
            <a:ext cx="6711950" cy="419576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1000"/>
              </a:spcBef>
              <a:spcAft>
                <a:spcPts val="0"/>
              </a:spcAft>
              <a:buClr>
                <a:srgbClr val="8AD0D6"/>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AD0D6"/>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AD0D6"/>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37" name="Google Shape;137;p47"/>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8" name="Google Shape;138;p47"/>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9" name="Google Shape;139;p47"/>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49"/>
          <p:cNvSpPr/>
          <p:nvPr/>
        </p:nvSpPr>
        <p:spPr>
          <a:xfrm>
            <a:off x="629943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9"/>
          <p:cNvSpPr/>
          <p:nvPr/>
        </p:nvSpPr>
        <p:spPr>
          <a:xfrm>
            <a:off x="5689832" y="-457200"/>
            <a:ext cx="1600200" cy="1600200"/>
          </a:xfrm>
          <a:prstGeom prst="ellipse">
            <a:avLst/>
          </a:prstGeom>
          <a:gradFill>
            <a:gsLst>
              <a:gs pos="0">
                <a:srgbClr val="4CB9C3">
                  <a:alpha val="13725"/>
                </a:srgbClr>
              </a:gs>
              <a:gs pos="36000">
                <a:srgbClr val="4CB9C3">
                  <a:alpha val="6666"/>
                </a:srgbClr>
              </a:gs>
              <a:gs pos="73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9"/>
          <p:cNvSpPr/>
          <p:nvPr/>
        </p:nvSpPr>
        <p:spPr>
          <a:xfrm>
            <a:off x="6299432" y="6096000"/>
            <a:ext cx="990600" cy="990600"/>
          </a:xfrm>
          <a:prstGeom prst="ellipse">
            <a:avLst/>
          </a:prstGeom>
          <a:gradFill>
            <a:gsLst>
              <a:gs pos="0">
                <a:srgbClr val="4CB9C3">
                  <a:alpha val="8627"/>
                </a:srgbClr>
              </a:gs>
              <a:gs pos="36000">
                <a:srgbClr val="4CB9C3">
                  <a:alpha val="4705"/>
                </a:srgbClr>
              </a:gs>
              <a:gs pos="66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9"/>
          <p:cNvSpPr/>
          <p:nvPr/>
        </p:nvSpPr>
        <p:spPr>
          <a:xfrm>
            <a:off x="-153988" y="2667000"/>
            <a:ext cx="4191000" cy="4191000"/>
          </a:xfrm>
          <a:prstGeom prst="ellipse">
            <a:avLst/>
          </a:prstGeom>
          <a:gradFill>
            <a:gsLst>
              <a:gs pos="0">
                <a:srgbClr val="4CB9C3">
                  <a:alpha val="10980"/>
                </a:srgbClr>
              </a:gs>
              <a:gs pos="36000">
                <a:srgbClr val="4CB9C3">
                  <a:alpha val="9803"/>
                </a:srgbClr>
              </a:gs>
              <a:gs pos="75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9"/>
          <p:cNvSpPr/>
          <p:nvPr/>
        </p:nvSpPr>
        <p:spPr>
          <a:xfrm>
            <a:off x="-839788" y="2895600"/>
            <a:ext cx="2362200" cy="2362200"/>
          </a:xfrm>
          <a:prstGeom prst="ellipse">
            <a:avLst/>
          </a:prstGeom>
          <a:gradFill>
            <a:gsLst>
              <a:gs pos="0">
                <a:srgbClr val="4CB9C3">
                  <a:alpha val="7843"/>
                </a:srgbClr>
              </a:gs>
              <a:gs pos="36000">
                <a:srgbClr val="4CB9C3">
                  <a:alpha val="7843"/>
                </a:srgbClr>
              </a:gs>
              <a:gs pos="72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9"/>
          <p:cNvSpPr/>
          <p:nvPr/>
        </p:nvSpPr>
        <p:spPr>
          <a:xfrm>
            <a:off x="7745412" y="0"/>
            <a:ext cx="685800" cy="1100137"/>
          </a:xfrm>
          <a:prstGeom prst="rect">
            <a:avLst/>
          </a:prstGeom>
          <a:solidFill>
            <a:schemeClr val="accent1"/>
          </a:solidFill>
          <a:ln>
            <a:noFill/>
          </a:ln>
          <a:effectLst>
            <a:outerShdw blurRad="63500" dist="25400" dir="5400000">
              <a:srgbClr val="000000">
                <a:alpha val="4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154" name="Google Shape;154;p49"/>
          <p:cNvCxnSpPr/>
          <p:nvPr/>
        </p:nvCxnSpPr>
        <p:spPr>
          <a:xfrm>
            <a:off x="2795587" y="2133600"/>
            <a:ext cx="0" cy="3962400"/>
          </a:xfrm>
          <a:prstGeom prst="straightConnector1">
            <a:avLst/>
          </a:prstGeom>
          <a:noFill/>
          <a:ln w="12700" cap="rnd" cmpd="sng">
            <a:solidFill>
              <a:srgbClr val="8AD0D6">
                <a:alpha val="39607"/>
              </a:srgbClr>
            </a:solidFill>
            <a:prstDash val="solid"/>
            <a:miter lim="800000"/>
            <a:headEnd type="none" w="med" len="med"/>
            <a:tailEnd type="none" w="med" len="med"/>
          </a:ln>
        </p:spPr>
      </p:cxnSp>
      <p:cxnSp>
        <p:nvCxnSpPr>
          <p:cNvPr id="155" name="Google Shape;155;p49"/>
          <p:cNvCxnSpPr/>
          <p:nvPr/>
        </p:nvCxnSpPr>
        <p:spPr>
          <a:xfrm>
            <a:off x="5222875" y="2133600"/>
            <a:ext cx="0" cy="3967162"/>
          </a:xfrm>
          <a:prstGeom prst="straightConnector1">
            <a:avLst/>
          </a:prstGeom>
          <a:noFill/>
          <a:ln w="12700" cap="rnd" cmpd="sng">
            <a:solidFill>
              <a:srgbClr val="8AD0D6">
                <a:alpha val="39607"/>
              </a:srgbClr>
            </a:solidFill>
            <a:prstDash val="solid"/>
            <a:miter lim="800000"/>
            <a:headEnd type="none" w="med" len="med"/>
            <a:tailEnd type="none" w="med" len="med"/>
          </a:ln>
        </p:spPr>
      </p:cxnSp>
      <p:sp>
        <p:nvSpPr>
          <p:cNvPr id="156" name="Google Shape;156;p49"/>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2pPr>
            <a:lvl3pPr marR="0" lvl="2"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3pPr>
            <a:lvl4pPr marR="0" lvl="3"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4pPr>
            <a:lvl5pPr marR="0" lvl="4"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57" name="Google Shape;157;p49"/>
          <p:cNvSpPr txBox="1">
            <a:spLocks noGrp="1"/>
          </p:cNvSpPr>
          <p:nvPr>
            <p:ph type="body" idx="1"/>
          </p:nvPr>
        </p:nvSpPr>
        <p:spPr>
          <a:xfrm>
            <a:off x="827087" y="2052637"/>
            <a:ext cx="6711950" cy="419576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1000"/>
              </a:spcBef>
              <a:spcAft>
                <a:spcPts val="0"/>
              </a:spcAft>
              <a:buClr>
                <a:srgbClr val="8AD0D6"/>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AD0D6"/>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AD0D6"/>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58" name="Google Shape;158;p49"/>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9" name="Google Shape;159;p49"/>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60" name="Google Shape;160;p49"/>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51"/>
          <p:cNvSpPr/>
          <p:nvPr/>
        </p:nvSpPr>
        <p:spPr>
          <a:xfrm>
            <a:off x="629943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1"/>
          <p:cNvSpPr/>
          <p:nvPr/>
        </p:nvSpPr>
        <p:spPr>
          <a:xfrm>
            <a:off x="5689832" y="-457200"/>
            <a:ext cx="1600200" cy="1600200"/>
          </a:xfrm>
          <a:prstGeom prst="ellipse">
            <a:avLst/>
          </a:prstGeom>
          <a:gradFill>
            <a:gsLst>
              <a:gs pos="0">
                <a:srgbClr val="4CB9C3">
                  <a:alpha val="13725"/>
                </a:srgbClr>
              </a:gs>
              <a:gs pos="36000">
                <a:srgbClr val="4CB9C3">
                  <a:alpha val="6666"/>
                </a:srgbClr>
              </a:gs>
              <a:gs pos="73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1"/>
          <p:cNvSpPr/>
          <p:nvPr/>
        </p:nvSpPr>
        <p:spPr>
          <a:xfrm>
            <a:off x="6299432" y="6096000"/>
            <a:ext cx="990600" cy="990600"/>
          </a:xfrm>
          <a:prstGeom prst="ellipse">
            <a:avLst/>
          </a:prstGeom>
          <a:gradFill>
            <a:gsLst>
              <a:gs pos="0">
                <a:srgbClr val="4CB9C3">
                  <a:alpha val="8627"/>
                </a:srgbClr>
              </a:gs>
              <a:gs pos="36000">
                <a:srgbClr val="4CB9C3">
                  <a:alpha val="4705"/>
                </a:srgbClr>
              </a:gs>
              <a:gs pos="66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1"/>
          <p:cNvSpPr/>
          <p:nvPr/>
        </p:nvSpPr>
        <p:spPr>
          <a:xfrm>
            <a:off x="-153988" y="2667000"/>
            <a:ext cx="4191000" cy="4191000"/>
          </a:xfrm>
          <a:prstGeom prst="ellipse">
            <a:avLst/>
          </a:prstGeom>
          <a:gradFill>
            <a:gsLst>
              <a:gs pos="0">
                <a:srgbClr val="4CB9C3">
                  <a:alpha val="10980"/>
                </a:srgbClr>
              </a:gs>
              <a:gs pos="36000">
                <a:srgbClr val="4CB9C3">
                  <a:alpha val="9803"/>
                </a:srgbClr>
              </a:gs>
              <a:gs pos="75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1"/>
          <p:cNvSpPr/>
          <p:nvPr/>
        </p:nvSpPr>
        <p:spPr>
          <a:xfrm>
            <a:off x="-839788" y="2895600"/>
            <a:ext cx="2362200" cy="2362200"/>
          </a:xfrm>
          <a:prstGeom prst="ellipse">
            <a:avLst/>
          </a:prstGeom>
          <a:gradFill>
            <a:gsLst>
              <a:gs pos="0">
                <a:srgbClr val="4CB9C3">
                  <a:alpha val="7843"/>
                </a:srgbClr>
              </a:gs>
              <a:gs pos="36000">
                <a:srgbClr val="4CB9C3">
                  <a:alpha val="7843"/>
                </a:srgbClr>
              </a:gs>
              <a:gs pos="72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1"/>
          <p:cNvSpPr/>
          <p:nvPr/>
        </p:nvSpPr>
        <p:spPr>
          <a:xfrm>
            <a:off x="7745412" y="0"/>
            <a:ext cx="685800" cy="1100137"/>
          </a:xfrm>
          <a:prstGeom prst="rect">
            <a:avLst/>
          </a:prstGeom>
          <a:solidFill>
            <a:schemeClr val="accent1"/>
          </a:solidFill>
          <a:ln>
            <a:noFill/>
          </a:ln>
          <a:effectLst>
            <a:outerShdw blurRad="63500" dist="25400" dir="5400000">
              <a:srgbClr val="000000">
                <a:alpha val="4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cxnSp>
        <p:nvCxnSpPr>
          <p:cNvPr id="179" name="Google Shape;179;p51"/>
          <p:cNvCxnSpPr/>
          <p:nvPr/>
        </p:nvCxnSpPr>
        <p:spPr>
          <a:xfrm>
            <a:off x="2795587" y="2133600"/>
            <a:ext cx="0" cy="3962400"/>
          </a:xfrm>
          <a:prstGeom prst="straightConnector1">
            <a:avLst/>
          </a:prstGeom>
          <a:noFill/>
          <a:ln w="12700" cap="rnd" cmpd="sng">
            <a:solidFill>
              <a:srgbClr val="8AD0D6">
                <a:alpha val="39607"/>
              </a:srgbClr>
            </a:solidFill>
            <a:prstDash val="solid"/>
            <a:miter lim="800000"/>
            <a:headEnd type="none" w="med" len="med"/>
            <a:tailEnd type="none" w="med" len="med"/>
          </a:ln>
        </p:spPr>
      </p:cxnSp>
      <p:cxnSp>
        <p:nvCxnSpPr>
          <p:cNvPr id="180" name="Google Shape;180;p51"/>
          <p:cNvCxnSpPr/>
          <p:nvPr/>
        </p:nvCxnSpPr>
        <p:spPr>
          <a:xfrm>
            <a:off x="5222875" y="2133600"/>
            <a:ext cx="0" cy="3967162"/>
          </a:xfrm>
          <a:prstGeom prst="straightConnector1">
            <a:avLst/>
          </a:prstGeom>
          <a:noFill/>
          <a:ln w="12700" cap="rnd" cmpd="sng">
            <a:solidFill>
              <a:srgbClr val="8AD0D6">
                <a:alpha val="39607"/>
              </a:srgbClr>
            </a:solidFill>
            <a:prstDash val="solid"/>
            <a:miter lim="800000"/>
            <a:headEnd type="none" w="med" len="med"/>
            <a:tailEnd type="none" w="med" len="med"/>
          </a:ln>
        </p:spPr>
      </p:cxnSp>
      <p:sp>
        <p:nvSpPr>
          <p:cNvPr id="181" name="Google Shape;181;p51"/>
          <p:cNvSpPr txBox="1">
            <a:spLocks noGrp="1"/>
          </p:cNvSpPr>
          <p:nvPr>
            <p:ph type="title"/>
          </p:nvPr>
        </p:nvSpPr>
        <p:spPr>
          <a:xfrm>
            <a:off x="484187" y="452437"/>
            <a:ext cx="7056437" cy="14001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2pPr>
            <a:lvl3pPr marR="0" lvl="2"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3pPr>
            <a:lvl4pPr marR="0" lvl="3"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4pPr>
            <a:lvl5pPr marR="0" lvl="4" algn="l" rtl="0">
              <a:spcBef>
                <a:spcPts val="0"/>
              </a:spcBef>
              <a:spcAft>
                <a:spcPts val="0"/>
              </a:spcAft>
              <a:buSzPts val="1400"/>
              <a:buNone/>
              <a:defRPr sz="4200" b="0" i="0" u="none" strike="noStrike" cap="none">
                <a:solidFill>
                  <a:schemeClr val="lt2"/>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82" name="Google Shape;182;p51"/>
          <p:cNvSpPr txBox="1">
            <a:spLocks noGrp="1"/>
          </p:cNvSpPr>
          <p:nvPr>
            <p:ph type="body" idx="1"/>
          </p:nvPr>
        </p:nvSpPr>
        <p:spPr>
          <a:xfrm>
            <a:off x="827087" y="2052637"/>
            <a:ext cx="6711950" cy="4195762"/>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1000"/>
              </a:spcBef>
              <a:spcAft>
                <a:spcPts val="0"/>
              </a:spcAft>
              <a:buClr>
                <a:srgbClr val="8AD0D6"/>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AD0D6"/>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AD0D6"/>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AD0D6"/>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3" name="Google Shape;183;p51"/>
          <p:cNvSpPr txBox="1">
            <a:spLocks noGrp="1"/>
          </p:cNvSpPr>
          <p:nvPr>
            <p:ph type="dt" idx="10"/>
          </p:nvPr>
        </p:nvSpPr>
        <p:spPr>
          <a:xfrm rot="5400000">
            <a:off x="7494587" y="1828800"/>
            <a:ext cx="9906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84" name="Google Shape;184;p51"/>
          <p:cNvSpPr txBox="1">
            <a:spLocks noGrp="1"/>
          </p:cNvSpPr>
          <p:nvPr>
            <p:ph type="ftr" idx="11"/>
          </p:nvPr>
        </p:nvSpPr>
        <p:spPr>
          <a:xfrm rot="5400000">
            <a:off x="6233318" y="3263106"/>
            <a:ext cx="3859212" cy="2286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85" name="Google Shape;185;p51"/>
          <p:cNvSpPr txBox="1">
            <a:spLocks noGrp="1"/>
          </p:cNvSpPr>
          <p:nvPr>
            <p:ph type="sldNum" idx="12"/>
          </p:nvPr>
        </p:nvSpPr>
        <p:spPr>
          <a:xfrm>
            <a:off x="7766050" y="295275"/>
            <a:ext cx="628650" cy="76835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800"/>
              <a:buFont typeface="Arial"/>
              <a:buNone/>
              <a:defRPr sz="2800" b="0" i="0" u="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Polym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13E09-B990-4191-9E2A-1B8CE6E3BB9F}"/>
              </a:ext>
            </a:extLst>
          </p:cNvPr>
          <p:cNvPicPr>
            <a:picLocks noChangeAspect="1"/>
          </p:cNvPicPr>
          <p:nvPr/>
        </p:nvPicPr>
        <p:blipFill>
          <a:blip r:embed="rId2"/>
          <a:srcRect/>
          <a:stretch>
            <a:fillRect/>
          </a:stretch>
        </p:blipFill>
        <p:spPr bwMode="auto">
          <a:xfrm>
            <a:off x="0" y="0"/>
            <a:ext cx="616982" cy="660421"/>
          </a:xfrm>
          <a:prstGeom prst="rect">
            <a:avLst/>
          </a:prstGeom>
          <a:noFill/>
          <a:ln w="9525">
            <a:noFill/>
            <a:miter lim="800000"/>
            <a:headEnd/>
            <a:tailEnd/>
          </a:ln>
        </p:spPr>
      </p:pic>
      <p:sp>
        <p:nvSpPr>
          <p:cNvPr id="3" name="Rectangle 2">
            <a:extLst>
              <a:ext uri="{FF2B5EF4-FFF2-40B4-BE49-F238E27FC236}">
                <a16:creationId xmlns:a16="http://schemas.microsoft.com/office/drawing/2014/main" id="{5DAD91E4-BB66-44E5-8B20-F20B6B1F2EFE}"/>
              </a:ext>
            </a:extLst>
          </p:cNvPr>
          <p:cNvSpPr/>
          <p:nvPr/>
        </p:nvSpPr>
        <p:spPr>
          <a:xfrm>
            <a:off x="1354308" y="2581853"/>
            <a:ext cx="6353022" cy="923330"/>
          </a:xfrm>
          <a:prstGeom prst="rect">
            <a:avLst/>
          </a:prstGeom>
        </p:spPr>
        <p:style>
          <a:lnRef idx="0">
            <a:schemeClr val="accent5"/>
          </a:lnRef>
          <a:fillRef idx="3">
            <a:schemeClr val="accent5"/>
          </a:fillRef>
          <a:effectRef idx="3">
            <a:schemeClr val="accent5"/>
          </a:effectRef>
          <a:fontRef idx="minor">
            <a:schemeClr val="lt1"/>
          </a:fontRef>
        </p:style>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glow rad="139700">
                    <a:schemeClr val="accent1">
                      <a:satMod val="175000"/>
                      <a:alpha val="40000"/>
                    </a:schemeClr>
                  </a:glow>
                  <a:outerShdw dist="38100" dir="2700000" algn="bl" rotWithShape="0">
                    <a:schemeClr val="accent5"/>
                  </a:outerShdw>
                  <a:reflection blurRad="6350" stA="55000" endA="50" endPos="85000" dist="29997" dir="5400000" sy="-100000" algn="bl" rotWithShape="0"/>
                </a:effectLst>
              </a:rPr>
              <a:t>BIOREMEDIATION</a:t>
            </a:r>
          </a:p>
        </p:txBody>
      </p:sp>
      <p:pic>
        <p:nvPicPr>
          <p:cNvPr id="3074" name="Picture 2" descr="Bioremediation: An Overview">
            <a:extLst>
              <a:ext uri="{FF2B5EF4-FFF2-40B4-BE49-F238E27FC236}">
                <a16:creationId xmlns:a16="http://schemas.microsoft.com/office/drawing/2014/main" id="{3399E994-8F70-492A-9B7A-0F005081C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99" y="660421"/>
            <a:ext cx="6838244" cy="44673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7EED69-501B-4785-9CA2-5909C4473D66}"/>
              </a:ext>
            </a:extLst>
          </p:cNvPr>
          <p:cNvSpPr/>
          <p:nvPr/>
        </p:nvSpPr>
        <p:spPr>
          <a:xfrm>
            <a:off x="-231863" y="5235405"/>
            <a:ext cx="3754994" cy="2462213"/>
          </a:xfrm>
          <a:prstGeom prst="rect">
            <a:avLst/>
          </a:prstGeom>
          <a:noFill/>
        </p:spPr>
        <p:txBody>
          <a:bodyPr wrap="square" lIns="91440" tIns="45720" rIns="91440" bIns="45720">
            <a:spAutoFit/>
          </a:bodyPr>
          <a:lstStyle/>
          <a:p>
            <a:pPr algn="ctr"/>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GROUP MEMBERS</a:t>
            </a:r>
          </a:p>
          <a:p>
            <a:pPr algn="ctr"/>
            <a:r>
              <a:rPr lang="en-US" sz="1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icrosoft YaHei" panose="020B0503020204020204" pitchFamily="34" charset="-122"/>
                <a:ea typeface="Microsoft YaHei" panose="020B0503020204020204" pitchFamily="34" charset="-122"/>
              </a:rPr>
              <a:t>ADITYA PHUKAN(20802002)</a:t>
            </a:r>
          </a:p>
          <a:p>
            <a:pPr algn="ctr"/>
            <a:r>
              <a:rPr lang="en-US" sz="1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icrosoft YaHei" panose="020B0503020204020204" pitchFamily="34" charset="-122"/>
                <a:ea typeface="Microsoft YaHei" panose="020B0503020204020204" pitchFamily="34" charset="-122"/>
              </a:rPr>
              <a:t>HARSHIT BORA(20802003)</a:t>
            </a:r>
          </a:p>
          <a:p>
            <a:pPr algn="ctr"/>
            <a:r>
              <a:rPr lang="en-US" sz="1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icrosoft YaHei" panose="020B0503020204020204" pitchFamily="34" charset="-122"/>
                <a:ea typeface="Microsoft YaHei" panose="020B0503020204020204" pitchFamily="34" charset="-122"/>
              </a:rPr>
              <a:t>PRIYANSHU GUPTA(20802011)</a:t>
            </a:r>
          </a:p>
          <a:p>
            <a:pPr algn="ctr"/>
            <a:r>
              <a:rPr lang="en-US" sz="1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icrosoft YaHei" panose="020B0503020204020204" pitchFamily="34" charset="-122"/>
                <a:ea typeface="Microsoft YaHei" panose="020B0503020204020204" pitchFamily="34" charset="-122"/>
              </a:rPr>
              <a:t>NIRMAN BATRA(20802014)</a:t>
            </a:r>
          </a:p>
          <a:p>
            <a:pPr algn="ct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212231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1"/>
          <p:cNvSpPr txBox="1">
            <a:spLocks noGrp="1"/>
          </p:cNvSpPr>
          <p:nvPr>
            <p:ph type="title" idx="4294967295"/>
          </p:nvPr>
        </p:nvSpPr>
        <p:spPr>
          <a:xfrm>
            <a:off x="0" y="0"/>
            <a:ext cx="8229600" cy="1143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lt2"/>
              </a:buClr>
              <a:buSzPts val="3200"/>
              <a:buFont typeface="Times New Roman"/>
              <a:buNone/>
            </a:pPr>
            <a:r>
              <a:rPr lang="en-US" sz="3200" b="0" i="0" u="none" strike="noStrike" cap="none">
                <a:solidFill>
                  <a:schemeClr val="lt2"/>
                </a:solidFill>
                <a:latin typeface="Times New Roman"/>
                <a:ea typeface="Times New Roman"/>
                <a:cs typeface="Times New Roman"/>
                <a:sym typeface="Times New Roman"/>
              </a:rPr>
              <a:t>3- Materials used in the entrapping methods</a:t>
            </a:r>
            <a:endParaRPr/>
          </a:p>
        </p:txBody>
      </p:sp>
      <p:pic>
        <p:nvPicPr>
          <p:cNvPr id="323" name="Google Shape;323;p11"/>
          <p:cNvPicPr preferRelativeResize="0"/>
          <p:nvPr/>
        </p:nvPicPr>
        <p:blipFill rotWithShape="1">
          <a:blip r:embed="rId3">
            <a:alphaModFix/>
          </a:blip>
          <a:srcRect/>
          <a:stretch/>
        </p:blipFill>
        <p:spPr>
          <a:xfrm>
            <a:off x="6072187" y="1285875"/>
            <a:ext cx="2486025" cy="2428875"/>
          </a:xfrm>
          <a:prstGeom prst="rect">
            <a:avLst/>
          </a:prstGeom>
          <a:noFill/>
          <a:ln>
            <a:noFill/>
          </a:ln>
        </p:spPr>
      </p:pic>
      <p:sp>
        <p:nvSpPr>
          <p:cNvPr id="324" name="Google Shape;324;p11"/>
          <p:cNvSpPr txBox="1"/>
          <p:nvPr/>
        </p:nvSpPr>
        <p:spPr>
          <a:xfrm>
            <a:off x="571500" y="1285875"/>
            <a:ext cx="5572125" cy="4832350"/>
          </a:xfrm>
          <a:prstGeom prst="rect">
            <a:avLst/>
          </a:prstGeom>
          <a:noFill/>
          <a:ln>
            <a:noFill/>
          </a:ln>
        </p:spPr>
        <p:txBody>
          <a:bodyPr spcFirstLastPara="1" wrap="square" lIns="91425" tIns="45700" rIns="91425" bIns="45700" anchor="t" anchorCtr="0">
            <a:spAutoFit/>
          </a:bodyPr>
          <a:lstStyle/>
          <a:p>
            <a:pPr marL="365125" marR="0" lvl="0" indent="-255587" algn="l" rtl="0">
              <a:lnSpc>
                <a:spcPct val="100000"/>
              </a:lnSpc>
              <a:spcBef>
                <a:spcPts val="0"/>
              </a:spcBef>
              <a:spcAft>
                <a:spcPts val="0"/>
              </a:spcAft>
              <a:buClr>
                <a:srgbClr val="C00000"/>
              </a:buClr>
              <a:buSzPts val="2800"/>
              <a:buFont typeface="Times New Roman"/>
              <a:buNone/>
            </a:pPr>
            <a:r>
              <a:rPr lang="en-US" sz="2800" b="0" i="0" u="none">
                <a:solidFill>
                  <a:srgbClr val="C00000"/>
                </a:solidFill>
                <a:latin typeface="Times New Roman"/>
                <a:ea typeface="Times New Roman"/>
                <a:cs typeface="Times New Roman"/>
                <a:sym typeface="Times New Roman"/>
              </a:rPr>
              <a:t>a) Lattice type:</a:t>
            </a:r>
            <a:endParaRPr/>
          </a:p>
          <a:p>
            <a:pPr marL="365125" marR="0" lvl="0" indent="-255587" algn="l" rtl="0">
              <a:lnSpc>
                <a:spcPct val="100000"/>
              </a:lnSpc>
              <a:spcBef>
                <a:spcPts val="0"/>
              </a:spcBef>
              <a:spcAft>
                <a:spcPts val="0"/>
              </a:spcAft>
              <a:buClr>
                <a:schemeClr val="lt1"/>
              </a:buClr>
              <a:buSzPts val="2800"/>
              <a:buFont typeface="Noto Sans Symbols"/>
              <a:buChar char="🞂"/>
            </a:pPr>
            <a:r>
              <a:rPr lang="en-US" sz="2800" b="0" i="1" u="none">
                <a:solidFill>
                  <a:schemeClr val="lt1"/>
                </a:solidFill>
                <a:latin typeface="Times New Roman"/>
                <a:ea typeface="Times New Roman"/>
                <a:cs typeface="Times New Roman"/>
                <a:sym typeface="Times New Roman"/>
              </a:rPr>
              <a:t>polyacrylamide, </a:t>
            </a:r>
            <a:endParaRPr/>
          </a:p>
          <a:p>
            <a:pPr marL="365125" marR="0" lvl="0" indent="-255587" algn="l" rtl="0">
              <a:lnSpc>
                <a:spcPct val="100000"/>
              </a:lnSpc>
              <a:spcBef>
                <a:spcPts val="0"/>
              </a:spcBef>
              <a:spcAft>
                <a:spcPts val="0"/>
              </a:spcAft>
              <a:buClr>
                <a:schemeClr val="lt1"/>
              </a:buClr>
              <a:buSzPts val="2800"/>
              <a:buFont typeface="Noto Sans Symbols"/>
              <a:buChar char="🞂"/>
            </a:pPr>
            <a:r>
              <a:rPr lang="en-US" sz="2800" b="0" i="1" u="none">
                <a:solidFill>
                  <a:schemeClr val="lt1"/>
                </a:solidFill>
                <a:latin typeface="Times New Roman"/>
                <a:ea typeface="Times New Roman"/>
                <a:cs typeface="Times New Roman"/>
                <a:sym typeface="Times New Roman"/>
              </a:rPr>
              <a:t>calcium algenate, </a:t>
            </a:r>
            <a:endParaRPr/>
          </a:p>
          <a:p>
            <a:pPr marL="365125" marR="0" lvl="0" indent="-255587" algn="l" rtl="0">
              <a:lnSpc>
                <a:spcPct val="100000"/>
              </a:lnSpc>
              <a:spcBef>
                <a:spcPts val="0"/>
              </a:spcBef>
              <a:spcAft>
                <a:spcPts val="0"/>
              </a:spcAft>
              <a:buClr>
                <a:schemeClr val="lt1"/>
              </a:buClr>
              <a:buSzPts val="2800"/>
              <a:buFont typeface="Noto Sans Symbols"/>
              <a:buChar char="🞂"/>
            </a:pPr>
            <a:r>
              <a:rPr lang="en-US" sz="2800" b="0" i="1" u="none">
                <a:solidFill>
                  <a:schemeClr val="lt1"/>
                </a:solidFill>
                <a:latin typeface="Times New Roman"/>
                <a:ea typeface="Times New Roman"/>
                <a:cs typeface="Times New Roman"/>
                <a:sym typeface="Times New Roman"/>
              </a:rPr>
              <a:t>polyvinylalcohol polymers.</a:t>
            </a:r>
            <a:endParaRPr/>
          </a:p>
          <a:p>
            <a:pPr marL="365125" marR="0" lvl="0" indent="-77787" algn="l" rtl="0">
              <a:lnSpc>
                <a:spcPct val="100000"/>
              </a:lnSpc>
              <a:spcBef>
                <a:spcPts val="0"/>
              </a:spcBef>
              <a:spcAft>
                <a:spcPts val="0"/>
              </a:spcAft>
              <a:buClr>
                <a:schemeClr val="lt1"/>
              </a:buClr>
              <a:buSzPts val="2800"/>
              <a:buFont typeface="Noto Sans Symbols"/>
              <a:buNone/>
            </a:pPr>
            <a:endParaRPr sz="2800" b="0" i="1" u="none">
              <a:solidFill>
                <a:schemeClr val="lt1"/>
              </a:solidFill>
              <a:latin typeface="Times New Roman"/>
              <a:ea typeface="Times New Roman"/>
              <a:cs typeface="Times New Roman"/>
              <a:sym typeface="Times New Roman"/>
            </a:endParaRPr>
          </a:p>
          <a:p>
            <a:pPr marL="365125" marR="0" lvl="0" indent="-255587" algn="l" rtl="0">
              <a:lnSpc>
                <a:spcPct val="100000"/>
              </a:lnSpc>
              <a:spcBef>
                <a:spcPts val="0"/>
              </a:spcBef>
              <a:spcAft>
                <a:spcPts val="0"/>
              </a:spcAft>
              <a:buClr>
                <a:srgbClr val="C00000"/>
              </a:buClr>
              <a:buSzPts val="2800"/>
              <a:buFont typeface="Times New Roman"/>
              <a:buNone/>
            </a:pPr>
            <a:r>
              <a:rPr lang="en-US" sz="2800" b="0" i="0" u="none">
                <a:solidFill>
                  <a:srgbClr val="C00000"/>
                </a:solidFill>
                <a:latin typeface="Times New Roman"/>
                <a:ea typeface="Times New Roman"/>
                <a:cs typeface="Times New Roman"/>
                <a:sym typeface="Times New Roman"/>
              </a:rPr>
              <a:t>b) Microcapsule type:</a:t>
            </a:r>
            <a:endParaRPr/>
          </a:p>
          <a:p>
            <a:pPr marL="365125" marR="0" lvl="0" indent="-255587" algn="l" rtl="0">
              <a:lnSpc>
                <a:spcPct val="100000"/>
              </a:lnSpc>
              <a:spcBef>
                <a:spcPts val="0"/>
              </a:spcBef>
              <a:spcAft>
                <a:spcPts val="0"/>
              </a:spcAft>
              <a:buClr>
                <a:schemeClr val="lt1"/>
              </a:buClr>
              <a:buSzPts val="2800"/>
              <a:buFont typeface="Noto Sans Symbols"/>
              <a:buChar char="🞂"/>
            </a:pPr>
            <a:r>
              <a:rPr lang="en-US" sz="2800" b="0" i="0" u="none">
                <a:solidFill>
                  <a:schemeClr val="lt1"/>
                </a:solidFill>
                <a:latin typeface="Times New Roman"/>
                <a:ea typeface="Times New Roman"/>
                <a:cs typeface="Times New Roman"/>
                <a:sym typeface="Times New Roman"/>
              </a:rPr>
              <a:t>Interfacial Polymerization Method.</a:t>
            </a:r>
            <a:endParaRPr/>
          </a:p>
          <a:p>
            <a:pPr marL="365125" marR="0" lvl="0" indent="-255587" algn="l" rtl="0">
              <a:lnSpc>
                <a:spcPct val="100000"/>
              </a:lnSpc>
              <a:spcBef>
                <a:spcPts val="0"/>
              </a:spcBef>
              <a:spcAft>
                <a:spcPts val="0"/>
              </a:spcAft>
              <a:buClr>
                <a:schemeClr val="lt1"/>
              </a:buClr>
              <a:buSzPts val="2800"/>
              <a:buFont typeface="Noto Sans Symbols"/>
              <a:buChar char="🞂"/>
            </a:pPr>
            <a:r>
              <a:rPr lang="en-US" sz="2800" b="0" i="0" u="none">
                <a:solidFill>
                  <a:schemeClr val="lt1"/>
                </a:solidFill>
                <a:latin typeface="Times New Roman"/>
                <a:ea typeface="Times New Roman"/>
                <a:cs typeface="Times New Roman"/>
                <a:sym typeface="Times New Roman"/>
              </a:rPr>
              <a:t>Liquid drying method.</a:t>
            </a:r>
            <a:endParaRPr/>
          </a:p>
          <a:p>
            <a:pPr marL="365125" marR="0" lvl="0" indent="-255587" algn="l" rtl="0">
              <a:lnSpc>
                <a:spcPct val="100000"/>
              </a:lnSpc>
              <a:spcBef>
                <a:spcPts val="0"/>
              </a:spcBef>
              <a:spcAft>
                <a:spcPts val="0"/>
              </a:spcAft>
              <a:buClr>
                <a:schemeClr val="lt1"/>
              </a:buClr>
              <a:buSzPts val="2800"/>
              <a:buFont typeface="Arial"/>
              <a:buNone/>
            </a:pPr>
            <a:endParaRPr sz="2800" b="0" i="0" u="none">
              <a:solidFill>
                <a:schemeClr val="lt1"/>
              </a:solidFill>
              <a:latin typeface="Times New Roman"/>
              <a:ea typeface="Times New Roman"/>
              <a:cs typeface="Times New Roman"/>
              <a:sym typeface="Times New Roman"/>
            </a:endParaRPr>
          </a:p>
          <a:p>
            <a:pPr marL="365125" marR="0" lvl="0" indent="-255587" algn="l" rtl="0">
              <a:lnSpc>
                <a:spcPct val="100000"/>
              </a:lnSpc>
              <a:spcBef>
                <a:spcPts val="0"/>
              </a:spcBef>
              <a:spcAft>
                <a:spcPts val="0"/>
              </a:spcAft>
              <a:buClr>
                <a:schemeClr val="lt1"/>
              </a:buClr>
              <a:buSzPts val="2800"/>
              <a:buFont typeface="Arial"/>
              <a:buNone/>
            </a:pPr>
            <a:endParaRPr sz="2800" b="0" i="0" u="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b="0" i="0" u="none">
              <a:solidFill>
                <a:schemeClr val="lt1"/>
              </a:solidFill>
              <a:latin typeface="Times New Roman"/>
              <a:ea typeface="Times New Roman"/>
              <a:cs typeface="Times New Roman"/>
              <a:sym typeface="Times New Roman"/>
            </a:endParaRPr>
          </a:p>
        </p:txBody>
      </p:sp>
      <p:pic>
        <p:nvPicPr>
          <p:cNvPr id="325" name="Google Shape;325;p11"/>
          <p:cNvPicPr preferRelativeResize="0"/>
          <p:nvPr/>
        </p:nvPicPr>
        <p:blipFill rotWithShape="1">
          <a:blip r:embed="rId4">
            <a:alphaModFix/>
          </a:blip>
          <a:srcRect/>
          <a:stretch/>
        </p:blipFill>
        <p:spPr>
          <a:xfrm>
            <a:off x="6215062" y="3929062"/>
            <a:ext cx="2484437" cy="19891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3"/>
          <p:cNvSpPr txBox="1">
            <a:spLocks noGrp="1"/>
          </p:cNvSpPr>
          <p:nvPr>
            <p:ph type="title"/>
          </p:nvPr>
        </p:nvSpPr>
        <p:spPr>
          <a:xfrm>
            <a:off x="457200" y="274637"/>
            <a:ext cx="8229600" cy="7064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4000"/>
              <a:buFont typeface="Times New Roman"/>
              <a:buNone/>
            </a:pPr>
            <a:r>
              <a:rPr lang="en-US" sz="4000" b="0" i="0" u="none">
                <a:solidFill>
                  <a:schemeClr val="lt2"/>
                </a:solidFill>
                <a:latin typeface="Times New Roman"/>
                <a:ea typeface="Times New Roman"/>
                <a:cs typeface="Times New Roman"/>
                <a:sym typeface="Times New Roman"/>
              </a:rPr>
              <a:t>Phytoremediation</a:t>
            </a:r>
            <a:endParaRPr/>
          </a:p>
        </p:txBody>
      </p:sp>
      <p:sp>
        <p:nvSpPr>
          <p:cNvPr id="336" name="Google Shape;336;p13"/>
          <p:cNvSpPr txBox="1">
            <a:spLocks noGrp="1"/>
          </p:cNvSpPr>
          <p:nvPr>
            <p:ph type="body" idx="1"/>
          </p:nvPr>
        </p:nvSpPr>
        <p:spPr>
          <a:xfrm>
            <a:off x="457200" y="1268412"/>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8AD0D6"/>
              </a:buClr>
              <a:buSzPts val="2240"/>
              <a:buFont typeface="Noto Sans Symbols"/>
              <a:buChar char="►"/>
            </a:pPr>
            <a:r>
              <a:rPr lang="en-US" sz="2800" b="0" i="0" u="none">
                <a:solidFill>
                  <a:schemeClr val="lt1"/>
                </a:solidFill>
                <a:latin typeface="Times New Roman"/>
                <a:ea typeface="Times New Roman"/>
                <a:cs typeface="Times New Roman"/>
                <a:sym typeface="Times New Roman"/>
              </a:rPr>
              <a:t>Phytoremediation is use of plants for </a:t>
            </a:r>
            <a:r>
              <a:rPr lang="en-US" sz="2800" b="0" i="0" u="none">
                <a:solidFill>
                  <a:srgbClr val="FF0000"/>
                </a:solidFill>
                <a:latin typeface="Times New Roman"/>
                <a:ea typeface="Times New Roman"/>
                <a:cs typeface="Times New Roman"/>
                <a:sym typeface="Times New Roman"/>
              </a:rPr>
              <a:t>accumulation</a:t>
            </a:r>
            <a:r>
              <a:rPr lang="en-US" sz="2800" b="0" i="0" u="none">
                <a:solidFill>
                  <a:schemeClr val="lt1"/>
                </a:solidFill>
                <a:latin typeface="Times New Roman"/>
                <a:ea typeface="Times New Roman"/>
                <a:cs typeface="Times New Roman"/>
                <a:sym typeface="Times New Roman"/>
              </a:rPr>
              <a:t>, </a:t>
            </a:r>
            <a:r>
              <a:rPr lang="en-US" sz="2800" b="0" i="0" u="none">
                <a:solidFill>
                  <a:srgbClr val="FF0000"/>
                </a:solidFill>
                <a:latin typeface="Times New Roman"/>
                <a:ea typeface="Times New Roman"/>
                <a:cs typeface="Times New Roman"/>
                <a:sym typeface="Times New Roman"/>
              </a:rPr>
              <a:t>removal</a:t>
            </a:r>
            <a:r>
              <a:rPr lang="en-US" sz="2800" b="0" i="0" u="none">
                <a:solidFill>
                  <a:schemeClr val="lt1"/>
                </a:solidFill>
                <a:latin typeface="Times New Roman"/>
                <a:ea typeface="Times New Roman"/>
                <a:cs typeface="Times New Roman"/>
                <a:sym typeface="Times New Roman"/>
              </a:rPr>
              <a:t> or </a:t>
            </a:r>
            <a:r>
              <a:rPr lang="en-US" sz="2800" b="0" i="0" u="none">
                <a:solidFill>
                  <a:srgbClr val="FF0000"/>
                </a:solidFill>
                <a:latin typeface="Times New Roman"/>
                <a:ea typeface="Times New Roman"/>
                <a:cs typeface="Times New Roman"/>
                <a:sym typeface="Times New Roman"/>
              </a:rPr>
              <a:t>conversion</a:t>
            </a:r>
            <a:r>
              <a:rPr lang="en-US" sz="2800" b="0" i="0" u="none">
                <a:solidFill>
                  <a:schemeClr val="lt1"/>
                </a:solidFill>
                <a:latin typeface="Times New Roman"/>
                <a:ea typeface="Times New Roman"/>
                <a:cs typeface="Times New Roman"/>
                <a:sym typeface="Times New Roman"/>
              </a:rPr>
              <a:t> of pollutants.</a:t>
            </a:r>
            <a:endParaRPr/>
          </a:p>
          <a:p>
            <a:pPr marL="342900" marR="0" lvl="0" indent="-200660" algn="l" rtl="0">
              <a:lnSpc>
                <a:spcPct val="90000"/>
              </a:lnSpc>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a:p>
            <a:pPr marL="342900" marR="0" lvl="0" indent="-342900" algn="l" rtl="0">
              <a:lnSpc>
                <a:spcPct val="90000"/>
              </a:lnSpc>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a:p>
            <a:pPr marL="342900" marR="0" lvl="0" indent="-342900" algn="l" rtl="0">
              <a:lnSpc>
                <a:spcPct val="90000"/>
              </a:lnSpc>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a:p>
            <a:pPr marL="342900" marR="0" lvl="0" indent="-342900" algn="l" rtl="0">
              <a:lnSpc>
                <a:spcPct val="90000"/>
              </a:lnSpc>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a:p>
            <a:pPr marL="342900" marR="0" lvl="0" indent="-342900" algn="l" rtl="0">
              <a:lnSpc>
                <a:spcPct val="90000"/>
              </a:lnSpc>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a:p>
            <a:pPr marL="342900" marR="0" lvl="0" indent="-200660" algn="l" rtl="0">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p:txBody>
      </p:sp>
      <p:sp>
        <p:nvSpPr>
          <p:cNvPr id="337" name="Google Shape;337;p13"/>
          <p:cNvSpPr/>
          <p:nvPr/>
        </p:nvSpPr>
        <p:spPr>
          <a:xfrm>
            <a:off x="3071808" y="2357438"/>
            <a:ext cx="2500324" cy="714375"/>
          </a:xfrm>
          <a:prstGeom prst="roundRect">
            <a:avLst>
              <a:gd name="adj" fmla="val 16667"/>
            </a:avLst>
          </a:prstGeom>
          <a:solidFill>
            <a:srgbClr val="0E282A"/>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2"/>
              </a:buClr>
              <a:buSzPts val="2400"/>
              <a:buFont typeface="Times New Roman"/>
              <a:buNone/>
            </a:pPr>
            <a:r>
              <a:rPr lang="en-US" sz="2400" b="0" i="0" u="none" strike="noStrike" cap="none">
                <a:solidFill>
                  <a:schemeClr val="lt2"/>
                </a:solidFill>
                <a:latin typeface="Times New Roman"/>
                <a:ea typeface="Times New Roman"/>
                <a:cs typeface="Times New Roman"/>
                <a:sym typeface="Times New Roman"/>
              </a:rPr>
              <a:t>Phytoremediation</a:t>
            </a:r>
            <a:endParaRPr sz="2400" b="0" i="0" u="none" strike="noStrike" cap="none">
              <a:solidFill>
                <a:schemeClr val="lt2"/>
              </a:solidFill>
              <a:latin typeface="Century Gothic"/>
              <a:ea typeface="Century Gothic"/>
              <a:cs typeface="Century Gothic"/>
              <a:sym typeface="Century Gothic"/>
            </a:endParaRPr>
          </a:p>
        </p:txBody>
      </p:sp>
      <p:sp>
        <p:nvSpPr>
          <p:cNvPr id="338" name="Google Shape;338;p13"/>
          <p:cNvSpPr/>
          <p:nvPr/>
        </p:nvSpPr>
        <p:spPr>
          <a:xfrm>
            <a:off x="357188" y="3571875"/>
            <a:ext cx="1928812" cy="714375"/>
          </a:xfrm>
          <a:prstGeom prst="roundRect">
            <a:avLst>
              <a:gd name="adj" fmla="val 16667"/>
            </a:avLst>
          </a:prstGeom>
          <a:solidFill>
            <a:srgbClr val="1A484C"/>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Phytostabilization</a:t>
            </a:r>
            <a:endParaRPr sz="1800" b="0" i="0" u="none" strike="noStrike" cap="none">
              <a:solidFill>
                <a:schemeClr val="lt1"/>
              </a:solidFill>
              <a:latin typeface="Century Gothic"/>
              <a:ea typeface="Century Gothic"/>
              <a:cs typeface="Century Gothic"/>
              <a:sym typeface="Century Gothic"/>
            </a:endParaRPr>
          </a:p>
        </p:txBody>
      </p:sp>
      <p:sp>
        <p:nvSpPr>
          <p:cNvPr id="339" name="Google Shape;339;p13"/>
          <p:cNvSpPr/>
          <p:nvPr/>
        </p:nvSpPr>
        <p:spPr>
          <a:xfrm>
            <a:off x="1785938" y="4857750"/>
            <a:ext cx="2143125" cy="642938"/>
          </a:xfrm>
          <a:prstGeom prst="roundRect">
            <a:avLst>
              <a:gd name="adj" fmla="val 16667"/>
            </a:avLst>
          </a:prstGeom>
          <a:solidFill>
            <a:srgbClr val="1A484C"/>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Phytotransformation</a:t>
            </a:r>
            <a:endParaRPr sz="1800" b="0" i="0" u="none" strike="noStrike" cap="none">
              <a:solidFill>
                <a:schemeClr val="lt1"/>
              </a:solidFill>
              <a:latin typeface="Century Gothic"/>
              <a:ea typeface="Century Gothic"/>
              <a:cs typeface="Century Gothic"/>
              <a:sym typeface="Century Gothic"/>
            </a:endParaRPr>
          </a:p>
        </p:txBody>
      </p:sp>
      <p:sp>
        <p:nvSpPr>
          <p:cNvPr id="340" name="Google Shape;340;p13"/>
          <p:cNvSpPr/>
          <p:nvPr/>
        </p:nvSpPr>
        <p:spPr>
          <a:xfrm>
            <a:off x="4929188" y="4874294"/>
            <a:ext cx="2143125" cy="642938"/>
          </a:xfrm>
          <a:prstGeom prst="roundRect">
            <a:avLst>
              <a:gd name="adj" fmla="val 16667"/>
            </a:avLst>
          </a:prstGeom>
          <a:solidFill>
            <a:srgbClr val="1A484C"/>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Phytoextraction</a:t>
            </a:r>
            <a:endParaRPr sz="1800" b="0" i="0" u="none" strike="noStrike" cap="none">
              <a:solidFill>
                <a:schemeClr val="lt1"/>
              </a:solidFill>
              <a:latin typeface="Century Gothic"/>
              <a:ea typeface="Century Gothic"/>
              <a:cs typeface="Century Gothic"/>
              <a:sym typeface="Century Gothic"/>
            </a:endParaRPr>
          </a:p>
        </p:txBody>
      </p:sp>
      <p:sp>
        <p:nvSpPr>
          <p:cNvPr id="341" name="Google Shape;341;p13"/>
          <p:cNvSpPr/>
          <p:nvPr/>
        </p:nvSpPr>
        <p:spPr>
          <a:xfrm>
            <a:off x="3357563" y="3571875"/>
            <a:ext cx="2000250" cy="714375"/>
          </a:xfrm>
          <a:prstGeom prst="roundRect">
            <a:avLst>
              <a:gd name="adj" fmla="val 16667"/>
            </a:avLst>
          </a:prstGeom>
          <a:solidFill>
            <a:srgbClr val="1A484C"/>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Phytovolatilization</a:t>
            </a:r>
            <a:endParaRPr sz="1800" b="0" i="0" u="none" strike="noStrike" cap="none">
              <a:solidFill>
                <a:schemeClr val="lt1"/>
              </a:solidFill>
              <a:latin typeface="Century Gothic"/>
              <a:ea typeface="Century Gothic"/>
              <a:cs typeface="Century Gothic"/>
              <a:sym typeface="Century Gothic"/>
            </a:endParaRPr>
          </a:p>
        </p:txBody>
      </p:sp>
      <p:sp>
        <p:nvSpPr>
          <p:cNvPr id="342" name="Google Shape;342;p13"/>
          <p:cNvSpPr/>
          <p:nvPr/>
        </p:nvSpPr>
        <p:spPr>
          <a:xfrm>
            <a:off x="6357938" y="3500438"/>
            <a:ext cx="2143125" cy="714375"/>
          </a:xfrm>
          <a:prstGeom prst="roundRect">
            <a:avLst>
              <a:gd name="adj" fmla="val 16667"/>
            </a:avLst>
          </a:prstGeom>
          <a:solidFill>
            <a:srgbClr val="1A484C"/>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Phytostimulation</a:t>
            </a:r>
            <a:endParaRPr sz="1800" b="0" i="0" u="none" strike="noStrike" cap="none">
              <a:solidFill>
                <a:schemeClr val="lt1"/>
              </a:solidFill>
              <a:latin typeface="Century Gothic"/>
              <a:ea typeface="Century Gothic"/>
              <a:cs typeface="Century Gothic"/>
              <a:sym typeface="Century Gothic"/>
            </a:endParaRPr>
          </a:p>
        </p:txBody>
      </p:sp>
      <p:cxnSp>
        <p:nvCxnSpPr>
          <p:cNvPr id="343" name="Google Shape;343;p13"/>
          <p:cNvCxnSpPr/>
          <p:nvPr/>
        </p:nvCxnSpPr>
        <p:spPr>
          <a:xfrm>
            <a:off x="5572125" y="2714625"/>
            <a:ext cx="1857300" cy="785700"/>
          </a:xfrm>
          <a:prstGeom prst="bentConnector2">
            <a:avLst/>
          </a:prstGeom>
          <a:noFill/>
          <a:ln w="28575" cap="rnd" cmpd="sng">
            <a:solidFill>
              <a:schemeClr val="lt2"/>
            </a:solidFill>
            <a:prstDash val="solid"/>
            <a:miter lim="800000"/>
            <a:headEnd type="none" w="med" len="med"/>
            <a:tailEnd type="stealth" w="med" len="med"/>
          </a:ln>
        </p:spPr>
      </p:cxnSp>
      <p:cxnSp>
        <p:nvCxnSpPr>
          <p:cNvPr id="344" name="Google Shape;344;p13"/>
          <p:cNvCxnSpPr/>
          <p:nvPr/>
        </p:nvCxnSpPr>
        <p:spPr>
          <a:xfrm flipH="1">
            <a:off x="1322512" y="2714625"/>
            <a:ext cx="1749300" cy="857400"/>
          </a:xfrm>
          <a:prstGeom prst="bentConnector2">
            <a:avLst/>
          </a:prstGeom>
          <a:noFill/>
          <a:ln w="28575" cap="rnd" cmpd="sng">
            <a:solidFill>
              <a:schemeClr val="lt2"/>
            </a:solidFill>
            <a:prstDash val="solid"/>
            <a:miter lim="800000"/>
            <a:headEnd type="none" w="med" len="med"/>
            <a:tailEnd type="stealth" w="med" len="med"/>
          </a:ln>
        </p:spPr>
      </p:cxnSp>
      <p:cxnSp>
        <p:nvCxnSpPr>
          <p:cNvPr id="345" name="Google Shape;345;p13"/>
          <p:cNvCxnSpPr/>
          <p:nvPr/>
        </p:nvCxnSpPr>
        <p:spPr>
          <a:xfrm rot="5400000">
            <a:off x="4141787" y="3357562"/>
            <a:ext cx="430212" cy="1587"/>
          </a:xfrm>
          <a:prstGeom prst="straightConnector1">
            <a:avLst/>
          </a:prstGeom>
          <a:noFill/>
          <a:ln w="28575" cap="rnd" cmpd="sng">
            <a:solidFill>
              <a:schemeClr val="lt2"/>
            </a:solidFill>
            <a:prstDash val="solid"/>
            <a:miter lim="800000"/>
            <a:headEnd type="none" w="med" len="med"/>
            <a:tailEnd type="stealth" w="med" len="med"/>
          </a:ln>
        </p:spPr>
      </p:cxnSp>
      <p:cxnSp>
        <p:nvCxnSpPr>
          <p:cNvPr id="346" name="Google Shape;346;p13"/>
          <p:cNvCxnSpPr/>
          <p:nvPr/>
        </p:nvCxnSpPr>
        <p:spPr>
          <a:xfrm rot="-5400000" flipH="1">
            <a:off x="4714875" y="3571875"/>
            <a:ext cx="2143200" cy="428700"/>
          </a:xfrm>
          <a:prstGeom prst="bentConnector2">
            <a:avLst/>
          </a:prstGeom>
          <a:noFill/>
          <a:ln w="28575" cap="rnd" cmpd="sng">
            <a:solidFill>
              <a:schemeClr val="lt2"/>
            </a:solidFill>
            <a:prstDash val="solid"/>
            <a:miter lim="800000"/>
            <a:headEnd type="none" w="med" len="med"/>
            <a:tailEnd type="stealth" w="med" len="med"/>
          </a:ln>
        </p:spPr>
      </p:cxnSp>
      <p:cxnSp>
        <p:nvCxnSpPr>
          <p:cNvPr id="347" name="Google Shape;347;p13"/>
          <p:cNvCxnSpPr/>
          <p:nvPr/>
        </p:nvCxnSpPr>
        <p:spPr>
          <a:xfrm rot="5400000">
            <a:off x="1893112" y="3679125"/>
            <a:ext cx="2143200" cy="214200"/>
          </a:xfrm>
          <a:prstGeom prst="bentConnector2">
            <a:avLst/>
          </a:prstGeom>
          <a:noFill/>
          <a:ln w="28575" cap="rnd" cmpd="sng">
            <a:solidFill>
              <a:schemeClr val="lt2"/>
            </a:solidFill>
            <a:prstDash val="solid"/>
            <a:miter lim="800000"/>
            <a:headEnd type="none" w="med" len="med"/>
            <a:tailEnd type="stealth"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14" descr="Phytoremediation-01"/>
          <p:cNvPicPr preferRelativeResize="0"/>
          <p:nvPr/>
        </p:nvPicPr>
        <p:blipFill rotWithShape="1">
          <a:blip r:embed="rId3">
            <a:alphaModFix/>
          </a:blip>
          <a:srcRect/>
          <a:stretch/>
        </p:blipFill>
        <p:spPr>
          <a:xfrm>
            <a:off x="1116012" y="1038225"/>
            <a:ext cx="6792912" cy="44783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5"/>
          <p:cNvSpPr txBox="1">
            <a:spLocks noGrp="1"/>
          </p:cNvSpPr>
          <p:nvPr>
            <p:ph type="body" idx="1"/>
          </p:nvPr>
        </p:nvSpPr>
        <p:spPr>
          <a:xfrm>
            <a:off x="457200" y="774700"/>
            <a:ext cx="8229600" cy="15827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1920"/>
              <a:buFont typeface="Noto Sans Symbols"/>
              <a:buChar char="►"/>
            </a:pPr>
            <a:r>
              <a:rPr lang="en-US" sz="2400" b="0" i="0" u="none">
                <a:solidFill>
                  <a:schemeClr val="lt1"/>
                </a:solidFill>
                <a:latin typeface="Times New Roman"/>
                <a:ea typeface="Times New Roman"/>
                <a:cs typeface="Times New Roman"/>
                <a:sym typeface="Times New Roman"/>
              </a:rPr>
              <a:t>Approximately 400 plant species have been classified as hyperaccumulators of heavy metals, such as grasses, sunflower, corn, hemp, flax, alfalfa, tobacco, willow, Indian mustard, poplar, water hyacinth, etc.</a:t>
            </a:r>
            <a:endParaRPr sz="2400" b="0" i="0" u="none">
              <a:solidFill>
                <a:schemeClr val="lt1"/>
              </a:solidFill>
              <a:latin typeface="Times New Roman"/>
              <a:ea typeface="Times New Roman"/>
              <a:cs typeface="Times New Roman"/>
              <a:sym typeface="Times New Roman"/>
            </a:endParaRPr>
          </a:p>
          <a:p>
            <a:pPr marL="342900" marR="0" lvl="0" indent="-220980" algn="l" rtl="0">
              <a:spcBef>
                <a:spcPts val="1000"/>
              </a:spcBef>
              <a:spcAft>
                <a:spcPts val="0"/>
              </a:spcAft>
              <a:buClr>
                <a:srgbClr val="8AD0D6"/>
              </a:buClr>
              <a:buSzPts val="1920"/>
              <a:buFont typeface="Noto Sans Symbols"/>
              <a:buNone/>
            </a:pPr>
            <a:endParaRPr sz="2400" b="0" i="0" u="none">
              <a:solidFill>
                <a:schemeClr val="lt1"/>
              </a:solidFill>
              <a:latin typeface="Times New Roman"/>
              <a:ea typeface="Times New Roman"/>
              <a:cs typeface="Times New Roman"/>
              <a:sym typeface="Times New Roman"/>
            </a:endParaRPr>
          </a:p>
        </p:txBody>
      </p:sp>
      <p:pic>
        <p:nvPicPr>
          <p:cNvPr id="358" name="Google Shape;358;p15"/>
          <p:cNvPicPr preferRelativeResize="0"/>
          <p:nvPr/>
        </p:nvPicPr>
        <p:blipFill rotWithShape="1">
          <a:blip r:embed="rId3">
            <a:alphaModFix/>
          </a:blip>
          <a:srcRect/>
          <a:stretch/>
        </p:blipFill>
        <p:spPr>
          <a:xfrm>
            <a:off x="5143500" y="4857750"/>
            <a:ext cx="2286000" cy="1712912"/>
          </a:xfrm>
          <a:prstGeom prst="rect">
            <a:avLst/>
          </a:prstGeom>
          <a:noFill/>
          <a:ln>
            <a:noFill/>
          </a:ln>
        </p:spPr>
      </p:pic>
      <p:pic>
        <p:nvPicPr>
          <p:cNvPr id="359" name="Google Shape;359;p15"/>
          <p:cNvPicPr preferRelativeResize="0"/>
          <p:nvPr/>
        </p:nvPicPr>
        <p:blipFill rotWithShape="1">
          <a:blip r:embed="rId4">
            <a:alphaModFix/>
          </a:blip>
          <a:srcRect/>
          <a:stretch/>
        </p:blipFill>
        <p:spPr>
          <a:xfrm>
            <a:off x="3540125" y="2643187"/>
            <a:ext cx="2389187" cy="1785937"/>
          </a:xfrm>
          <a:prstGeom prst="rect">
            <a:avLst/>
          </a:prstGeom>
          <a:noFill/>
          <a:ln>
            <a:noFill/>
          </a:ln>
        </p:spPr>
      </p:pic>
      <p:pic>
        <p:nvPicPr>
          <p:cNvPr id="360" name="Google Shape;360;p15"/>
          <p:cNvPicPr preferRelativeResize="0"/>
          <p:nvPr/>
        </p:nvPicPr>
        <p:blipFill rotWithShape="1">
          <a:blip r:embed="rId5">
            <a:alphaModFix/>
          </a:blip>
          <a:srcRect/>
          <a:stretch/>
        </p:blipFill>
        <p:spPr>
          <a:xfrm>
            <a:off x="6929437" y="2286000"/>
            <a:ext cx="1719262" cy="2287587"/>
          </a:xfrm>
          <a:prstGeom prst="rect">
            <a:avLst/>
          </a:prstGeom>
          <a:noFill/>
          <a:ln>
            <a:noFill/>
          </a:ln>
        </p:spPr>
      </p:pic>
      <p:pic>
        <p:nvPicPr>
          <p:cNvPr id="361" name="Google Shape;361;p15"/>
          <p:cNvPicPr preferRelativeResize="0"/>
          <p:nvPr/>
        </p:nvPicPr>
        <p:blipFill rotWithShape="1">
          <a:blip r:embed="rId6">
            <a:alphaModFix/>
          </a:blip>
          <a:srcRect/>
          <a:stretch/>
        </p:blipFill>
        <p:spPr>
          <a:xfrm>
            <a:off x="785812" y="2357437"/>
            <a:ext cx="1793875" cy="2171700"/>
          </a:xfrm>
          <a:prstGeom prst="rect">
            <a:avLst/>
          </a:prstGeom>
          <a:noFill/>
          <a:ln>
            <a:noFill/>
          </a:ln>
        </p:spPr>
      </p:pic>
      <p:pic>
        <p:nvPicPr>
          <p:cNvPr id="362" name="Google Shape;362;p15"/>
          <p:cNvPicPr preferRelativeResize="0"/>
          <p:nvPr/>
        </p:nvPicPr>
        <p:blipFill rotWithShape="1">
          <a:blip r:embed="rId7">
            <a:alphaModFix/>
          </a:blip>
          <a:srcRect/>
          <a:stretch/>
        </p:blipFill>
        <p:spPr>
          <a:xfrm>
            <a:off x="2643187" y="4857750"/>
            <a:ext cx="2357437" cy="17859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6"/>
          <p:cNvSpPr txBox="1">
            <a:spLocks noGrp="1"/>
          </p:cNvSpPr>
          <p:nvPr>
            <p:ph type="body" idx="1"/>
          </p:nvPr>
        </p:nvSpPr>
        <p:spPr>
          <a:xfrm>
            <a:off x="827087" y="2052637"/>
            <a:ext cx="6711950" cy="41957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2240"/>
              <a:buFont typeface="Noto Sans Symbols"/>
              <a:buChar char="►"/>
            </a:pPr>
            <a:r>
              <a:rPr lang="en-US" sz="2800" b="0" i="0" u="none">
                <a:solidFill>
                  <a:schemeClr val="lt1"/>
                </a:solidFill>
                <a:latin typeface="Times New Roman"/>
                <a:ea typeface="Times New Roman"/>
                <a:cs typeface="Times New Roman"/>
                <a:sym typeface="Times New Roman"/>
              </a:rPr>
              <a:t>The </a:t>
            </a:r>
            <a:r>
              <a:rPr lang="en-US" sz="2800" b="0" i="0" u="none">
                <a:solidFill>
                  <a:srgbClr val="FF0000"/>
                </a:solidFill>
                <a:latin typeface="Times New Roman"/>
                <a:ea typeface="Times New Roman"/>
                <a:cs typeface="Times New Roman"/>
                <a:sym typeface="Times New Roman"/>
              </a:rPr>
              <a:t>root exudates </a:t>
            </a:r>
            <a:r>
              <a:rPr lang="en-US" sz="2800" b="0" i="0" u="none">
                <a:solidFill>
                  <a:schemeClr val="lt1"/>
                </a:solidFill>
                <a:latin typeface="Times New Roman"/>
                <a:ea typeface="Times New Roman"/>
                <a:cs typeface="Times New Roman"/>
                <a:sym typeface="Times New Roman"/>
              </a:rPr>
              <a:t>of these plants play an important role in phytoremediation as it </a:t>
            </a:r>
            <a:r>
              <a:rPr lang="en-US" sz="2800" b="0" i="0" u="none">
                <a:solidFill>
                  <a:srgbClr val="FF0000"/>
                </a:solidFill>
                <a:latin typeface="Times New Roman"/>
                <a:ea typeface="Times New Roman"/>
                <a:cs typeface="Times New Roman"/>
                <a:sym typeface="Times New Roman"/>
              </a:rPr>
              <a:t>activate</a:t>
            </a:r>
            <a:r>
              <a:rPr lang="en-US" sz="2800" b="0" i="0" u="none">
                <a:solidFill>
                  <a:schemeClr val="lt1"/>
                </a:solidFill>
                <a:latin typeface="Times New Roman"/>
                <a:ea typeface="Times New Roman"/>
                <a:cs typeface="Times New Roman"/>
                <a:sym typeface="Times New Roman"/>
              </a:rPr>
              <a:t> the surrounded microorganisms.</a:t>
            </a:r>
            <a:endParaRPr/>
          </a:p>
          <a:p>
            <a:pPr marL="342900" marR="0" lvl="0" indent="-200660" algn="l" rtl="0">
              <a:lnSpc>
                <a:spcPct val="100000"/>
              </a:lnSpc>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a:p>
            <a:pPr marL="342900" marR="0" lvl="0" indent="-342900" algn="l" rtl="0">
              <a:lnSpc>
                <a:spcPct val="100000"/>
              </a:lnSpc>
              <a:spcBef>
                <a:spcPts val="1000"/>
              </a:spcBef>
              <a:spcAft>
                <a:spcPts val="0"/>
              </a:spcAft>
              <a:buClr>
                <a:srgbClr val="8AD0D6"/>
              </a:buClr>
              <a:buSzPts val="2240"/>
              <a:buFont typeface="Noto Sans Symbols"/>
              <a:buChar char="►"/>
            </a:pPr>
            <a:r>
              <a:rPr lang="en-US" sz="2800" b="0" i="0" u="none">
                <a:solidFill>
                  <a:schemeClr val="lt1"/>
                </a:solidFill>
                <a:latin typeface="Times New Roman"/>
                <a:ea typeface="Times New Roman"/>
                <a:cs typeface="Times New Roman"/>
                <a:sym typeface="Times New Roman"/>
              </a:rPr>
              <a:t>Genetic engineering are used as in case of </a:t>
            </a:r>
            <a:r>
              <a:rPr lang="en-US" sz="2800" b="0" i="0" u="none">
                <a:solidFill>
                  <a:srgbClr val="FF0000"/>
                </a:solidFill>
                <a:latin typeface="Times New Roman"/>
                <a:ea typeface="Times New Roman"/>
                <a:cs typeface="Times New Roman"/>
                <a:sym typeface="Times New Roman"/>
              </a:rPr>
              <a:t>BT protein </a:t>
            </a:r>
            <a:r>
              <a:rPr lang="en-US" sz="2800" b="0" i="0" u="none">
                <a:solidFill>
                  <a:schemeClr val="lt1"/>
                </a:solidFill>
                <a:latin typeface="Times New Roman"/>
                <a:ea typeface="Times New Roman"/>
                <a:cs typeface="Times New Roman"/>
                <a:sym typeface="Times New Roman"/>
              </a:rPr>
              <a:t>or insect </a:t>
            </a:r>
            <a:r>
              <a:rPr lang="en-US" sz="2800" b="0" i="0" u="none">
                <a:solidFill>
                  <a:srgbClr val="FF0000"/>
                </a:solidFill>
                <a:latin typeface="Times New Roman"/>
                <a:ea typeface="Times New Roman"/>
                <a:cs typeface="Times New Roman"/>
                <a:sym typeface="Times New Roman"/>
              </a:rPr>
              <a:t>pheromones</a:t>
            </a:r>
            <a:r>
              <a:rPr lang="en-US" sz="2800" b="0" i="0" u="none">
                <a:solidFill>
                  <a:schemeClr val="lt1"/>
                </a:solidFill>
                <a:latin typeface="Times New Roman"/>
                <a:ea typeface="Times New Roman"/>
                <a:cs typeface="Times New Roman"/>
                <a:sym typeface="Times New Roman"/>
              </a:rPr>
              <a:t> producing plants to reduce the use of pesticides.</a:t>
            </a:r>
            <a:endParaRPr/>
          </a:p>
          <a:p>
            <a:pPr marL="342900" marR="0" lvl="0" indent="-200660" algn="l" rtl="0">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17"/>
          <p:cNvGrpSpPr/>
          <p:nvPr/>
        </p:nvGrpSpPr>
        <p:grpSpPr>
          <a:xfrm>
            <a:off x="250825" y="1479549"/>
            <a:ext cx="9001125" cy="4902200"/>
            <a:chOff x="90" y="225"/>
            <a:chExt cx="5670" cy="3088"/>
          </a:xfrm>
        </p:grpSpPr>
        <p:sp>
          <p:nvSpPr>
            <p:cNvPr id="373" name="Google Shape;373;p17"/>
            <p:cNvSpPr/>
            <p:nvPr/>
          </p:nvSpPr>
          <p:spPr>
            <a:xfrm>
              <a:off x="2250" y="225"/>
              <a:ext cx="1620" cy="585"/>
            </a:xfrm>
            <a:prstGeom prst="roundRect">
              <a:avLst>
                <a:gd name="adj" fmla="val 16667"/>
              </a:avLst>
            </a:prstGeom>
            <a:solidFill>
              <a:srgbClr val="0E282A"/>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accent1"/>
                </a:buClr>
                <a:buSzPts val="2000"/>
                <a:buFont typeface="Times New Roman"/>
                <a:buNone/>
              </a:pPr>
              <a:r>
                <a:rPr lang="en-US" sz="2000" b="0" i="0" u="none" strike="noStrike" cap="none">
                  <a:solidFill>
                    <a:schemeClr val="accent1"/>
                  </a:solidFill>
                  <a:latin typeface="Times New Roman"/>
                  <a:ea typeface="Times New Roman"/>
                  <a:cs typeface="Times New Roman"/>
                  <a:sym typeface="Times New Roman"/>
                </a:rPr>
                <a:t>Metals bioremediation mechanisms</a:t>
              </a:r>
              <a:endParaRPr sz="2000" b="0" i="0" u="none" strike="noStrike" cap="none">
                <a:solidFill>
                  <a:schemeClr val="accent1"/>
                </a:solidFill>
                <a:latin typeface="Times New Roman"/>
                <a:ea typeface="Times New Roman"/>
                <a:cs typeface="Times New Roman"/>
                <a:sym typeface="Times New Roman"/>
              </a:endParaRPr>
            </a:p>
          </p:txBody>
        </p:sp>
        <p:sp>
          <p:nvSpPr>
            <p:cNvPr id="374" name="Google Shape;374;p17"/>
            <p:cNvSpPr/>
            <p:nvPr/>
          </p:nvSpPr>
          <p:spPr>
            <a:xfrm>
              <a:off x="3915" y="1125"/>
              <a:ext cx="1395" cy="405"/>
            </a:xfrm>
            <a:prstGeom prst="roundRect">
              <a:avLst>
                <a:gd name="adj" fmla="val 16667"/>
              </a:avLst>
            </a:prstGeom>
            <a:solidFill>
              <a:srgbClr val="1A484C"/>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CB9C3"/>
                </a:buClr>
                <a:buSzPts val="2000"/>
                <a:buFont typeface="Times New Roman"/>
                <a:buNone/>
              </a:pPr>
              <a:r>
                <a:rPr lang="en-US" sz="2000" b="1" i="0" u="none" strike="noStrike" cap="none">
                  <a:solidFill>
                    <a:srgbClr val="4CB9C3"/>
                  </a:solidFill>
                  <a:latin typeface="Times New Roman"/>
                  <a:ea typeface="Times New Roman"/>
                  <a:cs typeface="Times New Roman"/>
                  <a:sym typeface="Times New Roman"/>
                </a:rPr>
                <a:t>Solubilization</a:t>
              </a:r>
              <a:endParaRPr sz="2000" b="1" i="0" u="none" strike="noStrike" cap="none">
                <a:solidFill>
                  <a:srgbClr val="4CB9C3"/>
                </a:solidFill>
                <a:latin typeface="Times New Roman"/>
                <a:ea typeface="Times New Roman"/>
                <a:cs typeface="Times New Roman"/>
                <a:sym typeface="Times New Roman"/>
              </a:endParaRPr>
            </a:p>
            <a:p>
              <a:pPr marL="0" marR="0" lvl="0" indent="0" algn="ctr" rtl="1">
                <a:lnSpc>
                  <a:spcPct val="100000"/>
                </a:lnSpc>
                <a:spcBef>
                  <a:spcPts val="0"/>
                </a:spcBef>
                <a:spcAft>
                  <a:spcPts val="0"/>
                </a:spcAft>
                <a:buClr>
                  <a:srgbClr val="4CB9C3"/>
                </a:buClr>
                <a:buSzPts val="1800"/>
                <a:buFont typeface="Times New Roman"/>
                <a:buNone/>
              </a:pPr>
              <a:r>
                <a:rPr lang="en-US" sz="1800" b="1" i="0" u="none" strike="noStrike" cap="none">
                  <a:solidFill>
                    <a:srgbClr val="4CB9C3"/>
                  </a:solidFill>
                  <a:latin typeface="Times New Roman"/>
                  <a:ea typeface="Times New Roman"/>
                  <a:cs typeface="Times New Roman"/>
                  <a:sym typeface="Times New Roman"/>
                </a:rPr>
                <a:t>(Bioleaching)</a:t>
              </a:r>
              <a:endParaRPr sz="1800" b="0" i="0" u="none" strike="noStrike" cap="none">
                <a:solidFill>
                  <a:srgbClr val="4CB9C3"/>
                </a:solidFill>
                <a:latin typeface="Century Gothic"/>
                <a:ea typeface="Century Gothic"/>
                <a:cs typeface="Century Gothic"/>
                <a:sym typeface="Century Gothic"/>
              </a:endParaRPr>
            </a:p>
          </p:txBody>
        </p:sp>
        <p:sp>
          <p:nvSpPr>
            <p:cNvPr id="375" name="Google Shape;375;p17"/>
            <p:cNvSpPr/>
            <p:nvPr/>
          </p:nvSpPr>
          <p:spPr>
            <a:xfrm>
              <a:off x="270" y="1935"/>
              <a:ext cx="1395" cy="585"/>
            </a:xfrm>
            <a:prstGeom prst="roundRect">
              <a:avLst>
                <a:gd name="adj" fmla="val 16667"/>
              </a:avLst>
            </a:prstGeom>
            <a:solidFill>
              <a:srgbClr val="1A484C"/>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CB9C3"/>
                </a:buClr>
                <a:buSzPts val="2000"/>
                <a:buFont typeface="Times New Roman"/>
                <a:buNone/>
              </a:pPr>
              <a:r>
                <a:rPr lang="en-US" sz="2000" b="1" i="0" u="none" strike="noStrike" cap="none">
                  <a:solidFill>
                    <a:srgbClr val="4CB9C3"/>
                  </a:solidFill>
                  <a:latin typeface="Times New Roman"/>
                  <a:ea typeface="Times New Roman"/>
                  <a:cs typeface="Times New Roman"/>
                  <a:sym typeface="Times New Roman"/>
                </a:rPr>
                <a:t>Complexation</a:t>
              </a:r>
              <a:endParaRPr sz="2000" b="1" i="0" u="none" strike="noStrike" cap="none">
                <a:solidFill>
                  <a:srgbClr val="4CB9C3"/>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4CB9C3"/>
                </a:buClr>
                <a:buSzPts val="1800"/>
                <a:buFont typeface="Times New Roman"/>
                <a:buNone/>
              </a:pPr>
              <a:r>
                <a:rPr lang="en-US" sz="1800" b="0" i="0" u="none" strike="noStrike" cap="none">
                  <a:solidFill>
                    <a:srgbClr val="4CB9C3"/>
                  </a:solidFill>
                  <a:latin typeface="Times New Roman"/>
                  <a:ea typeface="Times New Roman"/>
                  <a:cs typeface="Times New Roman"/>
                  <a:sym typeface="Times New Roman"/>
                </a:rPr>
                <a:t>(Bioaccomulation)</a:t>
              </a:r>
              <a:endParaRPr/>
            </a:p>
            <a:p>
              <a:pPr marL="0" marR="0" lvl="0" indent="0" algn="ctr" rtl="0">
                <a:lnSpc>
                  <a:spcPct val="100000"/>
                </a:lnSpc>
                <a:spcBef>
                  <a:spcPts val="0"/>
                </a:spcBef>
                <a:spcAft>
                  <a:spcPts val="0"/>
                </a:spcAft>
                <a:buClr>
                  <a:srgbClr val="4CB9C3"/>
                </a:buClr>
                <a:buSzPts val="1800"/>
                <a:buFont typeface="Times New Roman"/>
                <a:buNone/>
              </a:pPr>
              <a:r>
                <a:rPr lang="en-US" sz="1800" b="0" i="0" u="none" strike="noStrike" cap="none">
                  <a:solidFill>
                    <a:srgbClr val="4CB9C3"/>
                  </a:solidFill>
                  <a:latin typeface="Times New Roman"/>
                  <a:ea typeface="Times New Roman"/>
                  <a:cs typeface="Times New Roman"/>
                  <a:sym typeface="Times New Roman"/>
                </a:rPr>
                <a:t>(Biosorption)</a:t>
              </a:r>
              <a:endParaRPr sz="1800" b="0" i="0" u="none" strike="noStrike" cap="none">
                <a:solidFill>
                  <a:srgbClr val="4CB9C3"/>
                </a:solidFill>
                <a:latin typeface="Century Gothic"/>
                <a:ea typeface="Century Gothic"/>
                <a:cs typeface="Century Gothic"/>
                <a:sym typeface="Century Gothic"/>
              </a:endParaRPr>
            </a:p>
          </p:txBody>
        </p:sp>
        <p:sp>
          <p:nvSpPr>
            <p:cNvPr id="376" name="Google Shape;376;p17"/>
            <p:cNvSpPr/>
            <p:nvPr/>
          </p:nvSpPr>
          <p:spPr>
            <a:xfrm>
              <a:off x="990" y="1125"/>
              <a:ext cx="1395" cy="405"/>
            </a:xfrm>
            <a:prstGeom prst="roundRect">
              <a:avLst>
                <a:gd name="adj" fmla="val 16667"/>
              </a:avLst>
            </a:prstGeom>
            <a:solidFill>
              <a:srgbClr val="1A484C"/>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4CB9C3"/>
                </a:buClr>
                <a:buSzPts val="2000"/>
                <a:buFont typeface="Times New Roman"/>
                <a:buNone/>
              </a:pPr>
              <a:r>
                <a:rPr lang="en-US" sz="2000" b="1" i="0" u="none" strike="noStrike" cap="none">
                  <a:solidFill>
                    <a:srgbClr val="4CB9C3"/>
                  </a:solidFill>
                  <a:latin typeface="Times New Roman"/>
                  <a:ea typeface="Times New Roman"/>
                  <a:cs typeface="Times New Roman"/>
                  <a:sym typeface="Times New Roman"/>
                </a:rPr>
                <a:t>Metal immobilization</a:t>
              </a:r>
              <a:endParaRPr sz="2000" b="0" i="0" u="none" strike="noStrike" cap="none">
                <a:solidFill>
                  <a:srgbClr val="4CB9C3"/>
                </a:solidFill>
                <a:latin typeface="Century Gothic"/>
                <a:ea typeface="Century Gothic"/>
                <a:cs typeface="Century Gothic"/>
                <a:sym typeface="Century Gothic"/>
              </a:endParaRPr>
            </a:p>
          </p:txBody>
        </p:sp>
        <p:sp>
          <p:nvSpPr>
            <p:cNvPr id="377" name="Google Shape;377;p17"/>
            <p:cNvSpPr/>
            <p:nvPr/>
          </p:nvSpPr>
          <p:spPr>
            <a:xfrm>
              <a:off x="1980" y="1980"/>
              <a:ext cx="1395" cy="405"/>
            </a:xfrm>
            <a:prstGeom prst="roundRect">
              <a:avLst>
                <a:gd name="adj" fmla="val 16667"/>
              </a:avLst>
            </a:prstGeom>
            <a:solidFill>
              <a:srgbClr val="1A484C"/>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4CB9C3"/>
                </a:buClr>
                <a:buSzPts val="2000"/>
                <a:buFont typeface="Times New Roman"/>
                <a:buNone/>
              </a:pPr>
              <a:r>
                <a:rPr lang="en-US" sz="2000" b="1" i="0" u="none" strike="noStrike" cap="none">
                  <a:solidFill>
                    <a:srgbClr val="4CB9C3"/>
                  </a:solidFill>
                  <a:latin typeface="Times New Roman"/>
                  <a:ea typeface="Times New Roman"/>
                  <a:cs typeface="Times New Roman"/>
                  <a:sym typeface="Times New Roman"/>
                </a:rPr>
                <a:t>Precipitation</a:t>
              </a:r>
              <a:endParaRPr sz="2000" b="0" i="0" u="none" strike="noStrike" cap="none">
                <a:solidFill>
                  <a:srgbClr val="4CB9C3"/>
                </a:solidFill>
                <a:latin typeface="Century Gothic"/>
                <a:ea typeface="Century Gothic"/>
                <a:cs typeface="Century Gothic"/>
                <a:sym typeface="Century Gothic"/>
              </a:endParaRPr>
            </a:p>
          </p:txBody>
        </p:sp>
        <p:sp>
          <p:nvSpPr>
            <p:cNvPr id="378" name="Google Shape;378;p17"/>
            <p:cNvSpPr txBox="1"/>
            <p:nvPr/>
          </p:nvSpPr>
          <p:spPr>
            <a:xfrm>
              <a:off x="1845" y="2475"/>
              <a:ext cx="2025" cy="7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 H</a:t>
              </a:r>
              <a:r>
                <a:rPr lang="en-US" sz="2400" b="0" i="0" u="none" baseline="-25000">
                  <a:solidFill>
                    <a:schemeClr val="lt1"/>
                  </a:solidFill>
                  <a:latin typeface="Times New Roman"/>
                  <a:ea typeface="Times New Roman"/>
                  <a:cs typeface="Times New Roman"/>
                  <a:sym typeface="Times New Roman"/>
                </a:rPr>
                <a:t>2</a:t>
              </a:r>
              <a:r>
                <a:rPr lang="en-US" sz="2400" b="0" i="0" u="none">
                  <a:solidFill>
                    <a:schemeClr val="lt1"/>
                  </a:solidFill>
                  <a:latin typeface="Times New Roman"/>
                  <a:ea typeface="Times New Roman"/>
                  <a:cs typeface="Times New Roman"/>
                  <a:sym typeface="Times New Roman"/>
                </a:rPr>
                <a:t>S producing bacteria</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 Siderophores.</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 Metal reduction.</a:t>
              </a:r>
              <a:endParaRPr/>
            </a:p>
          </p:txBody>
        </p:sp>
        <p:sp>
          <p:nvSpPr>
            <p:cNvPr id="379" name="Google Shape;379;p17"/>
            <p:cNvSpPr txBox="1"/>
            <p:nvPr/>
          </p:nvSpPr>
          <p:spPr>
            <a:xfrm>
              <a:off x="90" y="2565"/>
              <a:ext cx="1980" cy="7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 Exopolysaccharide.</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 Lipoproteins.</a:t>
              </a:r>
              <a:endParaRPr/>
            </a:p>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380" name="Google Shape;380;p17"/>
            <p:cNvSpPr txBox="1"/>
            <p:nvPr/>
          </p:nvSpPr>
          <p:spPr>
            <a:xfrm>
              <a:off x="3915" y="1620"/>
              <a:ext cx="1845" cy="7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 Organic acids.</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 Siderophores.</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 Root exudates.</a:t>
              </a:r>
              <a:endParaRPr/>
            </a:p>
          </p:txBody>
        </p:sp>
        <p:cxnSp>
          <p:nvCxnSpPr>
            <p:cNvPr id="381" name="Google Shape;381;p17"/>
            <p:cNvCxnSpPr/>
            <p:nvPr/>
          </p:nvCxnSpPr>
          <p:spPr>
            <a:xfrm>
              <a:off x="3870" y="517"/>
              <a:ext cx="743" cy="608"/>
            </a:xfrm>
            <a:prstGeom prst="bentConnector2">
              <a:avLst/>
            </a:prstGeom>
            <a:noFill/>
            <a:ln w="28575" cap="rnd" cmpd="sng">
              <a:solidFill>
                <a:schemeClr val="lt1"/>
              </a:solidFill>
              <a:prstDash val="solid"/>
              <a:miter lim="800000"/>
              <a:headEnd type="none" w="med" len="med"/>
              <a:tailEnd type="stealth" w="med" len="med"/>
            </a:ln>
          </p:spPr>
        </p:cxnSp>
        <p:cxnSp>
          <p:nvCxnSpPr>
            <p:cNvPr id="382" name="Google Shape;382;p17"/>
            <p:cNvCxnSpPr/>
            <p:nvPr/>
          </p:nvCxnSpPr>
          <p:spPr>
            <a:xfrm flipH="1">
              <a:off x="1687" y="517"/>
              <a:ext cx="563" cy="608"/>
            </a:xfrm>
            <a:prstGeom prst="bentConnector2">
              <a:avLst/>
            </a:prstGeom>
            <a:noFill/>
            <a:ln w="28575" cap="rnd" cmpd="sng">
              <a:solidFill>
                <a:schemeClr val="lt1"/>
              </a:solidFill>
              <a:prstDash val="solid"/>
              <a:miter lim="800000"/>
              <a:headEnd type="none" w="med" len="med"/>
              <a:tailEnd type="stealth" w="med" len="med"/>
            </a:ln>
          </p:spPr>
        </p:cxnSp>
        <p:cxnSp>
          <p:nvCxnSpPr>
            <p:cNvPr id="383" name="Google Shape;383;p17"/>
            <p:cNvCxnSpPr/>
            <p:nvPr/>
          </p:nvCxnSpPr>
          <p:spPr>
            <a:xfrm rot="-5400000" flipH="1">
              <a:off x="1957" y="1260"/>
              <a:ext cx="450" cy="990"/>
            </a:xfrm>
            <a:prstGeom prst="bentConnector3">
              <a:avLst>
                <a:gd name="adj1" fmla="val 50000"/>
              </a:avLst>
            </a:prstGeom>
            <a:noFill/>
            <a:ln w="28575" cap="rnd" cmpd="sng">
              <a:solidFill>
                <a:schemeClr val="lt1"/>
              </a:solidFill>
              <a:prstDash val="solid"/>
              <a:miter lim="800000"/>
              <a:headEnd type="none" w="med" len="med"/>
              <a:tailEnd type="stealth" w="med" len="med"/>
            </a:ln>
          </p:spPr>
        </p:cxnSp>
        <p:cxnSp>
          <p:nvCxnSpPr>
            <p:cNvPr id="384" name="Google Shape;384;p17"/>
            <p:cNvCxnSpPr/>
            <p:nvPr/>
          </p:nvCxnSpPr>
          <p:spPr>
            <a:xfrm rot="5400000">
              <a:off x="1125" y="1372"/>
              <a:ext cx="405" cy="720"/>
            </a:xfrm>
            <a:prstGeom prst="bentConnector3">
              <a:avLst>
                <a:gd name="adj1" fmla="val 50000"/>
              </a:avLst>
            </a:prstGeom>
            <a:noFill/>
            <a:ln w="28575" cap="rnd" cmpd="sng">
              <a:solidFill>
                <a:schemeClr val="lt1"/>
              </a:solidFill>
              <a:prstDash val="solid"/>
              <a:miter lim="800000"/>
              <a:headEnd type="none" w="med" len="med"/>
              <a:tailEnd type="stealth" w="med" len="med"/>
            </a:ln>
          </p:spPr>
        </p:cxnSp>
      </p:grpSp>
      <p:pic>
        <p:nvPicPr>
          <p:cNvPr id="385" name="Google Shape;385;p17"/>
          <p:cNvPicPr preferRelativeResize="0"/>
          <p:nvPr/>
        </p:nvPicPr>
        <p:blipFill rotWithShape="1">
          <a:blip r:embed="rId3">
            <a:alphaModFix/>
          </a:blip>
          <a:srcRect/>
          <a:stretch/>
        </p:blipFill>
        <p:spPr>
          <a:xfrm>
            <a:off x="536575" y="155575"/>
            <a:ext cx="8437562" cy="12874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2400"/>
              <a:buFont typeface="Century Gothic"/>
              <a:buNone/>
            </a:pPr>
            <a:r>
              <a:rPr lang="en-US" sz="2400" b="0" i="0" u="none">
                <a:solidFill>
                  <a:schemeClr val="lt2"/>
                </a:solidFill>
                <a:latin typeface="Century Gothic"/>
                <a:ea typeface="Century Gothic"/>
                <a:cs typeface="Century Gothic"/>
                <a:sym typeface="Century Gothic"/>
              </a:rPr>
              <a:t>Contaminants Potentially Amenable to Bioremediation</a:t>
            </a:r>
            <a:br>
              <a:rPr lang="en-US" sz="2400" b="0" i="0" u="none">
                <a:solidFill>
                  <a:schemeClr val="lt2"/>
                </a:solidFill>
                <a:latin typeface="Century Gothic"/>
                <a:ea typeface="Century Gothic"/>
                <a:cs typeface="Century Gothic"/>
                <a:sym typeface="Century Gothic"/>
              </a:rPr>
            </a:br>
            <a:r>
              <a:rPr lang="en-US" sz="2400" b="0" i="0" u="none">
                <a:solidFill>
                  <a:srgbClr val="92D050"/>
                </a:solidFill>
                <a:latin typeface="Century Gothic"/>
                <a:ea typeface="Century Gothic"/>
                <a:cs typeface="Century Gothic"/>
                <a:sym typeface="Century Gothic"/>
              </a:rPr>
              <a:t>____________________________________________</a:t>
            </a:r>
            <a:endParaRPr/>
          </a:p>
        </p:txBody>
      </p:sp>
      <p:graphicFrame>
        <p:nvGraphicFramePr>
          <p:cNvPr id="391" name="Google Shape;391;p18"/>
          <p:cNvGraphicFramePr/>
          <p:nvPr/>
        </p:nvGraphicFramePr>
        <p:xfrm>
          <a:off x="987425" y="2281237"/>
          <a:ext cx="6985000" cy="3962400"/>
        </p:xfrm>
        <a:graphic>
          <a:graphicData uri="http://schemas.openxmlformats.org/presentationml/2006/ole">
            <mc:AlternateContent xmlns:mc="http://schemas.openxmlformats.org/markup-compatibility/2006">
              <mc:Choice xmlns:v="urn:schemas-microsoft-com:vml" Requires="v">
                <p:oleObj spid="_x0000_s1031" r:id="rId4" imgW="6985000" imgH="3962400" progId="Word.Document.8">
                  <p:embed/>
                </p:oleObj>
              </mc:Choice>
              <mc:Fallback>
                <p:oleObj r:id="rId4" imgW="6985000" imgH="3962400" progId="Word.Document.8">
                  <p:embed/>
                  <p:pic>
                    <p:nvPicPr>
                      <p:cNvPr id="391" name="Google Shape;391;p18"/>
                      <p:cNvPicPr preferRelativeResize="0"/>
                      <p:nvPr>
                        <p:ph type="tbl" idx="2"/>
                      </p:nvPr>
                    </p:nvPicPr>
                    <p:blipFill rotWithShape="1">
                      <a:blip r:embed="rId5">
                        <a:alphaModFix/>
                      </a:blip>
                      <a:srcRect/>
                      <a:stretch/>
                    </p:blipFill>
                    <p:spPr>
                      <a:xfrm>
                        <a:off x="987425" y="2281237"/>
                        <a:ext cx="6985000" cy="3962400"/>
                      </a:xfrm>
                      <a:prstGeom prst="rect">
                        <a:avLst/>
                      </a:prstGeom>
                      <a:noFill/>
                      <a:ln>
                        <a:noFill/>
                      </a:ln>
                    </p:spPr>
                  </p:pic>
                </p:oleObj>
              </mc:Fallback>
            </mc:AlternateContent>
          </a:graphicData>
        </a:graphic>
      </p:graphicFrame>
      <p:pic>
        <p:nvPicPr>
          <p:cNvPr id="392" name="Google Shape;392;p18" descr="thinkgreen"/>
          <p:cNvPicPr preferRelativeResize="0"/>
          <p:nvPr/>
        </p:nvPicPr>
        <p:blipFill rotWithShape="1">
          <a:blip r:embed="rId6">
            <a:alphaModFix/>
          </a:blip>
          <a:srcRect/>
          <a:stretch/>
        </p:blipFill>
        <p:spPr>
          <a:xfrm>
            <a:off x="6858000" y="4724400"/>
            <a:ext cx="1905000" cy="190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0"/>
          <p:cNvSpPr txBox="1">
            <a:spLocks noGrp="1"/>
          </p:cNvSpPr>
          <p:nvPr>
            <p:ph type="body" idx="1"/>
          </p:nvPr>
        </p:nvSpPr>
        <p:spPr>
          <a:xfrm>
            <a:off x="414337" y="857250"/>
            <a:ext cx="8229600" cy="4525962"/>
          </a:xfrm>
          <a:prstGeom prst="rect">
            <a:avLst/>
          </a:prstGeom>
          <a:noFill/>
          <a:ln>
            <a:noFill/>
          </a:ln>
        </p:spPr>
        <p:txBody>
          <a:bodyPr spcFirstLastPara="1" wrap="square" lIns="91425" tIns="45700" rIns="91425" bIns="45700" anchor="t" anchorCtr="0">
            <a:noAutofit/>
          </a:bodyPr>
          <a:lstStyle/>
          <a:p>
            <a:pPr marL="109538" marR="0" lvl="0" indent="0" algn="l" rtl="0">
              <a:lnSpc>
                <a:spcPct val="100000"/>
              </a:lnSpc>
              <a:spcBef>
                <a:spcPts val="0"/>
              </a:spcBef>
              <a:spcAft>
                <a:spcPts val="0"/>
              </a:spcAft>
              <a:buClr>
                <a:srgbClr val="8AD0D6"/>
              </a:buClr>
              <a:buSzPts val="2240"/>
              <a:buNone/>
            </a:pPr>
            <a:r>
              <a:rPr lang="en-US" sz="2800" b="0" i="0" u="none" dirty="0">
                <a:solidFill>
                  <a:schemeClr val="lt1"/>
                </a:solidFill>
                <a:latin typeface="Times New Roman"/>
                <a:ea typeface="Times New Roman"/>
                <a:cs typeface="Times New Roman"/>
                <a:sym typeface="Times New Roman"/>
              </a:rPr>
              <a:t>The biosurfactants are chemical compounds characterized by </a:t>
            </a:r>
            <a:r>
              <a:rPr lang="en-US" sz="2800" b="0" i="0" u="none" dirty="0">
                <a:solidFill>
                  <a:srgbClr val="FF0000"/>
                </a:solidFill>
                <a:latin typeface="Times New Roman"/>
                <a:ea typeface="Times New Roman"/>
                <a:cs typeface="Times New Roman"/>
                <a:sym typeface="Times New Roman"/>
              </a:rPr>
              <a:t>hydrophobic</a:t>
            </a:r>
            <a:r>
              <a:rPr lang="en-US" sz="2800" b="0" i="0" u="none" dirty="0">
                <a:solidFill>
                  <a:schemeClr val="lt1"/>
                </a:solidFill>
                <a:latin typeface="Times New Roman"/>
                <a:ea typeface="Times New Roman"/>
                <a:cs typeface="Times New Roman"/>
                <a:sym typeface="Times New Roman"/>
              </a:rPr>
              <a:t> and </a:t>
            </a:r>
            <a:r>
              <a:rPr lang="en-US" sz="2800" b="0" i="0" u="none" dirty="0">
                <a:solidFill>
                  <a:srgbClr val="FF0000"/>
                </a:solidFill>
                <a:latin typeface="Times New Roman"/>
                <a:ea typeface="Times New Roman"/>
                <a:cs typeface="Times New Roman"/>
                <a:sym typeface="Times New Roman"/>
              </a:rPr>
              <a:t>hydrophilic</a:t>
            </a:r>
            <a:r>
              <a:rPr lang="en-US" sz="2800" b="0" i="0" u="none" dirty="0">
                <a:solidFill>
                  <a:schemeClr val="lt1"/>
                </a:solidFill>
                <a:latin typeface="Times New Roman"/>
                <a:ea typeface="Times New Roman"/>
                <a:cs typeface="Times New Roman"/>
                <a:sym typeface="Times New Roman"/>
              </a:rPr>
              <a:t> (non-polar and polar) regions in one molecule (</a:t>
            </a:r>
            <a:r>
              <a:rPr lang="en-US" sz="2800" b="0" i="0" u="none" dirty="0">
                <a:solidFill>
                  <a:srgbClr val="FF0000"/>
                </a:solidFill>
                <a:latin typeface="Times New Roman"/>
                <a:ea typeface="Times New Roman"/>
                <a:cs typeface="Times New Roman"/>
                <a:sym typeface="Times New Roman"/>
              </a:rPr>
              <a:t>amphipathic</a:t>
            </a:r>
            <a:r>
              <a:rPr lang="en-US" sz="2800" b="0" i="0" u="none" dirty="0">
                <a:solidFill>
                  <a:schemeClr val="lt1"/>
                </a:solidFill>
                <a:latin typeface="Times New Roman"/>
                <a:ea typeface="Times New Roman"/>
                <a:cs typeface="Times New Roman"/>
                <a:sym typeface="Times New Roman"/>
              </a:rPr>
              <a:t> molecules).</a:t>
            </a:r>
            <a:endParaRPr lang="en-US" dirty="0"/>
          </a:p>
          <a:p>
            <a:pPr marL="109538" marR="0" lvl="0" indent="0" algn="l" rtl="0">
              <a:lnSpc>
                <a:spcPct val="100000"/>
              </a:lnSpc>
              <a:spcBef>
                <a:spcPts val="1000"/>
              </a:spcBef>
              <a:spcAft>
                <a:spcPts val="0"/>
              </a:spcAft>
              <a:buClr>
                <a:srgbClr val="8AD0D6"/>
              </a:buClr>
              <a:buSzPts val="2240"/>
              <a:buNone/>
            </a:pPr>
            <a:r>
              <a:rPr lang="en-US" sz="2800" b="0" i="0" u="none" dirty="0">
                <a:solidFill>
                  <a:schemeClr val="lt1"/>
                </a:solidFill>
                <a:latin typeface="Times New Roman"/>
                <a:ea typeface="Times New Roman"/>
                <a:cs typeface="Times New Roman"/>
                <a:sym typeface="Times New Roman"/>
              </a:rPr>
              <a:t>Biosurfactants from bacteria, cyanobacteria, fungi and yeast are classified into:</a:t>
            </a:r>
            <a:endParaRPr lang="en-US" dirty="0"/>
          </a:p>
          <a:p>
            <a:pPr marL="365125" marR="0" lvl="0" indent="-255587" algn="l" rtl="0">
              <a:lnSpc>
                <a:spcPct val="100000"/>
              </a:lnSpc>
              <a:spcBef>
                <a:spcPts val="1000"/>
              </a:spcBef>
              <a:spcAft>
                <a:spcPts val="0"/>
              </a:spcAft>
              <a:buClr>
                <a:srgbClr val="8AD0D6"/>
              </a:buClr>
              <a:buSzPts val="2240"/>
              <a:buFont typeface="Noto Sans Symbols"/>
              <a:buAutoNum type="arabicParenR"/>
            </a:pPr>
            <a:r>
              <a:rPr lang="en-US" sz="2800" b="0" i="0" u="none" dirty="0">
                <a:solidFill>
                  <a:schemeClr val="lt1"/>
                </a:solidFill>
                <a:latin typeface="Times New Roman"/>
                <a:ea typeface="Times New Roman"/>
                <a:cs typeface="Times New Roman"/>
                <a:sym typeface="Times New Roman"/>
              </a:rPr>
              <a:t>Glycolipids.</a:t>
            </a:r>
            <a:endParaRPr dirty="0"/>
          </a:p>
          <a:p>
            <a:pPr marL="365125" marR="0" lvl="0" indent="-255587" algn="l" rtl="0">
              <a:lnSpc>
                <a:spcPct val="100000"/>
              </a:lnSpc>
              <a:spcBef>
                <a:spcPts val="1000"/>
              </a:spcBef>
              <a:spcAft>
                <a:spcPts val="0"/>
              </a:spcAft>
              <a:buClr>
                <a:srgbClr val="8AD0D6"/>
              </a:buClr>
              <a:buSzPts val="2240"/>
              <a:buFont typeface="Noto Sans Symbols"/>
              <a:buAutoNum type="arabicParenR"/>
            </a:pPr>
            <a:r>
              <a:rPr lang="en-US" sz="2800" b="0" i="0" u="none" dirty="0">
                <a:solidFill>
                  <a:schemeClr val="lt1"/>
                </a:solidFill>
                <a:latin typeface="Times New Roman"/>
                <a:ea typeface="Times New Roman"/>
                <a:cs typeface="Times New Roman"/>
                <a:sym typeface="Times New Roman"/>
              </a:rPr>
              <a:t>Lipopeptides.</a:t>
            </a:r>
            <a:endParaRPr dirty="0"/>
          </a:p>
          <a:p>
            <a:pPr marL="365125" marR="0" lvl="0" indent="-255587" algn="l" rtl="0">
              <a:lnSpc>
                <a:spcPct val="100000"/>
              </a:lnSpc>
              <a:spcBef>
                <a:spcPts val="1000"/>
              </a:spcBef>
              <a:spcAft>
                <a:spcPts val="0"/>
              </a:spcAft>
              <a:buClr>
                <a:srgbClr val="8AD0D6"/>
              </a:buClr>
              <a:buSzPts val="2240"/>
              <a:buFont typeface="Noto Sans Symbols"/>
              <a:buAutoNum type="arabicParenR"/>
            </a:pPr>
            <a:r>
              <a:rPr lang="en-US" sz="2800" b="0" i="0" u="none" dirty="0">
                <a:solidFill>
                  <a:schemeClr val="lt1"/>
                </a:solidFill>
                <a:latin typeface="Times New Roman"/>
                <a:ea typeface="Times New Roman"/>
                <a:cs typeface="Times New Roman"/>
                <a:sym typeface="Times New Roman"/>
              </a:rPr>
              <a:t>Phospholipids.</a:t>
            </a:r>
            <a:endParaRPr dirty="0"/>
          </a:p>
          <a:p>
            <a:pPr marL="365125" marR="0" lvl="0" indent="-255587" algn="l" rtl="0">
              <a:lnSpc>
                <a:spcPct val="100000"/>
              </a:lnSpc>
              <a:spcBef>
                <a:spcPts val="1000"/>
              </a:spcBef>
              <a:spcAft>
                <a:spcPts val="0"/>
              </a:spcAft>
              <a:buClr>
                <a:srgbClr val="8AD0D6"/>
              </a:buClr>
              <a:buSzPts val="2240"/>
              <a:buFont typeface="Noto Sans Symbols"/>
              <a:buAutoNum type="arabicParenR"/>
            </a:pPr>
            <a:r>
              <a:rPr lang="en-US" sz="2800" b="0" i="0" u="none" dirty="0">
                <a:solidFill>
                  <a:schemeClr val="lt1"/>
                </a:solidFill>
                <a:latin typeface="Times New Roman"/>
                <a:ea typeface="Times New Roman"/>
                <a:cs typeface="Times New Roman"/>
                <a:sym typeface="Times New Roman"/>
              </a:rPr>
              <a:t>Glycoproteins.</a:t>
            </a:r>
            <a:endParaRPr dirty="0"/>
          </a:p>
          <a:p>
            <a:pPr marL="365125" marR="0" lvl="0" indent="-255587" algn="l" rtl="0">
              <a:lnSpc>
                <a:spcPct val="100000"/>
              </a:lnSpc>
              <a:spcBef>
                <a:spcPts val="1000"/>
              </a:spcBef>
              <a:spcAft>
                <a:spcPts val="0"/>
              </a:spcAft>
              <a:buClr>
                <a:srgbClr val="8AD0D6"/>
              </a:buClr>
              <a:buSzPts val="2240"/>
              <a:buFont typeface="Noto Sans Symbols"/>
              <a:buAutoNum type="arabicParenR"/>
            </a:pPr>
            <a:r>
              <a:rPr lang="en-US" sz="2800" b="0" i="0" u="none" dirty="0">
                <a:solidFill>
                  <a:schemeClr val="lt1"/>
                </a:solidFill>
                <a:latin typeface="Times New Roman"/>
                <a:ea typeface="Times New Roman"/>
                <a:cs typeface="Times New Roman"/>
                <a:sym typeface="Times New Roman"/>
              </a:rPr>
              <a:t>Polymeric biosurfactants.</a:t>
            </a:r>
            <a:endParaRPr dirty="0"/>
          </a:p>
          <a:p>
            <a:pPr marL="342900" marR="0" lvl="0" indent="-200660" algn="l" rtl="0">
              <a:spcBef>
                <a:spcPts val="1000"/>
              </a:spcBef>
              <a:spcAft>
                <a:spcPts val="0"/>
              </a:spcAft>
              <a:buClr>
                <a:srgbClr val="8AD0D6"/>
              </a:buClr>
              <a:buSzPts val="2240"/>
              <a:buFont typeface="Noto Sans Symbols"/>
              <a:buNone/>
            </a:pPr>
            <a:endParaRPr sz="2800" b="0" i="0" u="none" dirty="0">
              <a:solidFill>
                <a:schemeClr val="lt1"/>
              </a:solidFill>
              <a:latin typeface="Times New Roman"/>
              <a:ea typeface="Times New Roman"/>
              <a:cs typeface="Times New Roman"/>
              <a:sym typeface="Times New Roman"/>
            </a:endParaRPr>
          </a:p>
        </p:txBody>
      </p:sp>
      <p:sp>
        <p:nvSpPr>
          <p:cNvPr id="410" name="Google Shape;410;p20"/>
          <p:cNvSpPr txBox="1"/>
          <p:nvPr/>
        </p:nvSpPr>
        <p:spPr>
          <a:xfrm>
            <a:off x="2700337" y="260350"/>
            <a:ext cx="3311525"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New Roman"/>
              <a:buNone/>
            </a:pPr>
            <a:r>
              <a:rPr lang="en-US" sz="3600" b="1" i="0" u="none">
                <a:solidFill>
                  <a:schemeClr val="lt1"/>
                </a:solidFill>
                <a:latin typeface="Times New Roman"/>
                <a:ea typeface="Times New Roman"/>
                <a:cs typeface="Times New Roman"/>
                <a:sym typeface="Times New Roman"/>
              </a:rPr>
              <a:t>Biosurfactants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800100" y="611187"/>
            <a:ext cx="8229600" cy="7969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sz="3600" b="0" i="0" u="none">
                <a:solidFill>
                  <a:schemeClr val="lt2"/>
                </a:solidFill>
                <a:latin typeface="Times New Roman"/>
                <a:ea typeface="Times New Roman"/>
                <a:cs typeface="Times New Roman"/>
                <a:sym typeface="Times New Roman"/>
              </a:rPr>
              <a:t>Physiological roles of biosurfactants:</a:t>
            </a:r>
            <a:br>
              <a:rPr lang="en-US" sz="3600" b="0" i="0" u="none">
                <a:solidFill>
                  <a:schemeClr val="lt2"/>
                </a:solidFill>
                <a:latin typeface="Times New Roman"/>
                <a:ea typeface="Times New Roman"/>
                <a:cs typeface="Times New Roman"/>
                <a:sym typeface="Times New Roman"/>
              </a:rPr>
            </a:br>
            <a:endParaRPr/>
          </a:p>
        </p:txBody>
      </p:sp>
      <p:sp>
        <p:nvSpPr>
          <p:cNvPr id="428" name="Google Shape;428;p22"/>
          <p:cNvSpPr txBox="1">
            <a:spLocks noGrp="1"/>
          </p:cNvSpPr>
          <p:nvPr>
            <p:ph type="body" idx="1"/>
          </p:nvPr>
        </p:nvSpPr>
        <p:spPr>
          <a:xfrm>
            <a:off x="827087" y="2052637"/>
            <a:ext cx="6711950" cy="41957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1600"/>
              <a:buFont typeface="Noto Sans Symbols"/>
              <a:buNone/>
            </a:pPr>
            <a:r>
              <a:rPr lang="en-US" sz="2000" b="0" i="0" u="none">
                <a:solidFill>
                  <a:schemeClr val="lt1"/>
                </a:solidFill>
                <a:latin typeface="Times New Roman"/>
                <a:ea typeface="Times New Roman"/>
                <a:cs typeface="Times New Roman"/>
                <a:sym typeface="Times New Roman"/>
              </a:rPr>
              <a:t>1- Increase the availability of hydrophobic compounds</a:t>
            </a:r>
            <a:endParaRPr/>
          </a:p>
          <a:p>
            <a:pPr marL="342900" marR="0" lvl="0" indent="-342900" algn="l" rtl="0">
              <a:lnSpc>
                <a:spcPct val="100000"/>
              </a:lnSpc>
              <a:spcBef>
                <a:spcPts val="1000"/>
              </a:spcBef>
              <a:spcAft>
                <a:spcPts val="0"/>
              </a:spcAft>
              <a:buClr>
                <a:srgbClr val="8AD0D6"/>
              </a:buClr>
              <a:buSzPts val="1600"/>
              <a:buFont typeface="Noto Sans Symbols"/>
              <a:buNone/>
            </a:pPr>
            <a:r>
              <a:rPr lang="en-US" sz="2000" b="0" i="0" u="none">
                <a:solidFill>
                  <a:schemeClr val="lt1"/>
                </a:solidFill>
                <a:latin typeface="Times New Roman"/>
                <a:ea typeface="Times New Roman"/>
                <a:cs typeface="Times New Roman"/>
                <a:sym typeface="Times New Roman"/>
              </a:rPr>
              <a:t>2- Nutrient storage molecules.</a:t>
            </a:r>
            <a:endParaRPr/>
          </a:p>
          <a:p>
            <a:pPr marL="342900" marR="0" lvl="0" indent="-342900" algn="l" rtl="0">
              <a:lnSpc>
                <a:spcPct val="100000"/>
              </a:lnSpc>
              <a:spcBef>
                <a:spcPts val="1000"/>
              </a:spcBef>
              <a:spcAft>
                <a:spcPts val="0"/>
              </a:spcAft>
              <a:buClr>
                <a:srgbClr val="8AD0D6"/>
              </a:buClr>
              <a:buSzPts val="1600"/>
              <a:buFont typeface="Noto Sans Symbols"/>
              <a:buNone/>
            </a:pPr>
            <a:r>
              <a:rPr lang="en-US" sz="2000" b="0" i="0" u="none">
                <a:solidFill>
                  <a:schemeClr val="lt1"/>
                </a:solidFill>
                <a:latin typeface="Times New Roman"/>
                <a:ea typeface="Times New Roman"/>
                <a:cs typeface="Times New Roman"/>
                <a:sym typeface="Times New Roman"/>
              </a:rPr>
              <a:t>3- Save the microbial cells from toxic substances.</a:t>
            </a:r>
            <a:endParaRPr/>
          </a:p>
          <a:p>
            <a:pPr marL="342900" marR="0" lvl="0" indent="-342900" algn="l" rtl="0">
              <a:lnSpc>
                <a:spcPct val="100000"/>
              </a:lnSpc>
              <a:spcBef>
                <a:spcPts val="1000"/>
              </a:spcBef>
              <a:spcAft>
                <a:spcPts val="0"/>
              </a:spcAft>
              <a:buClr>
                <a:srgbClr val="8AD0D6"/>
              </a:buClr>
              <a:buSzPts val="1600"/>
              <a:buFont typeface="Noto Sans Symbols"/>
              <a:buNone/>
            </a:pPr>
            <a:r>
              <a:rPr lang="en-US" sz="2000" b="0" i="0" u="none">
                <a:solidFill>
                  <a:schemeClr val="lt1"/>
                </a:solidFill>
                <a:latin typeface="Times New Roman"/>
                <a:ea typeface="Times New Roman"/>
                <a:cs typeface="Times New Roman"/>
                <a:sym typeface="Times New Roman"/>
              </a:rPr>
              <a:t>4- Efflux of harmful compounds.</a:t>
            </a:r>
            <a:endParaRPr/>
          </a:p>
          <a:p>
            <a:pPr marL="342900" marR="0" lvl="0" indent="-342900" algn="l" rtl="0">
              <a:lnSpc>
                <a:spcPct val="100000"/>
              </a:lnSpc>
              <a:spcBef>
                <a:spcPts val="1000"/>
              </a:spcBef>
              <a:spcAft>
                <a:spcPts val="0"/>
              </a:spcAft>
              <a:buClr>
                <a:srgbClr val="8AD0D6"/>
              </a:buClr>
              <a:buSzPts val="1600"/>
              <a:buFont typeface="Noto Sans Symbols"/>
              <a:buNone/>
            </a:pPr>
            <a:r>
              <a:rPr lang="en-US" sz="2000" b="0" i="0" u="none">
                <a:solidFill>
                  <a:schemeClr val="lt1"/>
                </a:solidFill>
                <a:latin typeface="Times New Roman"/>
                <a:ea typeface="Times New Roman"/>
                <a:cs typeface="Times New Roman"/>
                <a:sym typeface="Times New Roman"/>
              </a:rPr>
              <a:t>5- Extracellular and intracellular interactions such as quorum sensing and biofilm.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3"/>
          <p:cNvSpPr txBox="1">
            <a:spLocks noGrp="1"/>
          </p:cNvSpPr>
          <p:nvPr>
            <p:ph type="title"/>
          </p:nvPr>
        </p:nvSpPr>
        <p:spPr>
          <a:xfrm>
            <a:off x="457200" y="500062"/>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sz="3600" b="0" i="0" u="none">
                <a:solidFill>
                  <a:schemeClr val="lt2"/>
                </a:solidFill>
                <a:latin typeface="Times New Roman"/>
                <a:ea typeface="Times New Roman"/>
                <a:cs typeface="Times New Roman"/>
                <a:sym typeface="Times New Roman"/>
              </a:rPr>
              <a:t>Biosurfactant applications in bioremediation:</a:t>
            </a:r>
            <a:br>
              <a:rPr lang="en-US" sz="3600" b="0" i="0" u="none">
                <a:solidFill>
                  <a:schemeClr val="lt2"/>
                </a:solidFill>
                <a:latin typeface="Times New Roman"/>
                <a:ea typeface="Times New Roman"/>
                <a:cs typeface="Times New Roman"/>
                <a:sym typeface="Times New Roman"/>
              </a:rPr>
            </a:br>
            <a:endParaRPr/>
          </a:p>
        </p:txBody>
      </p:sp>
      <p:sp>
        <p:nvSpPr>
          <p:cNvPr id="434" name="Google Shape;434;p23"/>
          <p:cNvSpPr txBox="1">
            <a:spLocks noGrp="1"/>
          </p:cNvSpPr>
          <p:nvPr>
            <p:ph type="body" idx="1"/>
          </p:nvPr>
        </p:nvSpPr>
        <p:spPr>
          <a:xfrm>
            <a:off x="827087" y="2052637"/>
            <a:ext cx="6711950" cy="41957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2240"/>
              <a:buFont typeface="Noto Sans Symbols"/>
              <a:buChar char="►"/>
            </a:pPr>
            <a:r>
              <a:rPr lang="en-US" sz="2800" b="0" i="0" u="none">
                <a:solidFill>
                  <a:schemeClr val="lt1"/>
                </a:solidFill>
                <a:latin typeface="Times New Roman"/>
                <a:ea typeface="Times New Roman"/>
                <a:cs typeface="Times New Roman"/>
                <a:sym typeface="Times New Roman"/>
              </a:rPr>
              <a:t>The microbe may access a poorly water-soluble substrate that has been “pseudosolubilized” by the biosurfactant.</a:t>
            </a:r>
            <a:endParaRPr/>
          </a:p>
          <a:p>
            <a:pPr marL="342900" marR="0" lvl="0" indent="-342900" algn="l" rtl="0">
              <a:lnSpc>
                <a:spcPct val="100000"/>
              </a:lnSpc>
              <a:spcBef>
                <a:spcPts val="1000"/>
              </a:spcBef>
              <a:spcAft>
                <a:spcPts val="0"/>
              </a:spcAft>
              <a:buClr>
                <a:srgbClr val="8AD0D6"/>
              </a:buClr>
              <a:buSzPts val="2240"/>
              <a:buFont typeface="Noto Sans Symbols"/>
              <a:buChar char="►"/>
            </a:pPr>
            <a:r>
              <a:rPr lang="en-US" sz="2800" b="0" i="0" u="none">
                <a:solidFill>
                  <a:schemeClr val="lt1"/>
                </a:solidFill>
                <a:latin typeface="Times New Roman"/>
                <a:ea typeface="Times New Roman"/>
                <a:cs typeface="Times New Roman"/>
                <a:sym typeface="Times New Roman"/>
              </a:rPr>
              <a:t>Reduce the adsorption of the non-polar pollutants to the surface of soil particles.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
          <p:cNvSpPr txBox="1">
            <a:spLocks noGrp="1"/>
          </p:cNvSpPr>
          <p:nvPr>
            <p:ph type="title"/>
          </p:nvPr>
        </p:nvSpPr>
        <p:spPr>
          <a:xfrm>
            <a:off x="457200" y="274637"/>
            <a:ext cx="8229600" cy="7064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3600"/>
              <a:buFont typeface="Times New Roman"/>
              <a:buNone/>
            </a:pPr>
            <a:r>
              <a:rPr lang="en-US" sz="3600" b="0" i="0" u="none">
                <a:solidFill>
                  <a:schemeClr val="lt2"/>
                </a:solidFill>
                <a:latin typeface="Times New Roman"/>
                <a:ea typeface="Times New Roman"/>
                <a:cs typeface="Times New Roman"/>
                <a:sym typeface="Times New Roman"/>
              </a:rPr>
              <a:t>Definitions</a:t>
            </a:r>
            <a:endParaRPr/>
          </a:p>
        </p:txBody>
      </p:sp>
      <p:sp>
        <p:nvSpPr>
          <p:cNvPr id="220" name="Google Shape;220;p3"/>
          <p:cNvSpPr txBox="1">
            <a:spLocks noGrp="1"/>
          </p:cNvSpPr>
          <p:nvPr>
            <p:ph type="body" idx="1"/>
          </p:nvPr>
        </p:nvSpPr>
        <p:spPr>
          <a:xfrm>
            <a:off x="0" y="1166019"/>
            <a:ext cx="9144000" cy="5046522"/>
          </a:xfrm>
          <a:prstGeom prst="rect">
            <a:avLst/>
          </a:prstGeom>
          <a:noFill/>
          <a:ln>
            <a:noFill/>
          </a:ln>
        </p:spPr>
        <p:txBody>
          <a:bodyPr spcFirstLastPara="1" wrap="square" lIns="91425" tIns="45700" rIns="91425" bIns="45700" anchor="t" anchorCtr="0">
            <a:noAutofit/>
          </a:bodyPr>
          <a:lstStyle/>
          <a:p>
            <a:pPr marL="109539" marR="0" lvl="0" indent="0" algn="l" rtl="0">
              <a:lnSpc>
                <a:spcPct val="90000"/>
              </a:lnSpc>
              <a:spcBef>
                <a:spcPts val="1000"/>
              </a:spcBef>
              <a:spcAft>
                <a:spcPts val="0"/>
              </a:spcAft>
              <a:buClr>
                <a:srgbClr val="8AD0D6"/>
              </a:buClr>
              <a:buSzPts val="1920"/>
              <a:buNone/>
            </a:pPr>
            <a:r>
              <a:rPr lang="en-US" b="1" i="0" u="none" dirty="0">
                <a:solidFill>
                  <a:srgbClr val="FFFFFF"/>
                </a:solidFill>
                <a:latin typeface="Times New Roman"/>
                <a:ea typeface="Times New Roman"/>
                <a:cs typeface="Times New Roman"/>
                <a:sym typeface="Times New Roman"/>
              </a:rPr>
              <a:t>Bioremediation is a branch of biotechnology that employs the use of living organisms, like microbes and bacteria, in the removal of contaminants, pollutants, and toxins from soil, water, and other environments.</a:t>
            </a:r>
          </a:p>
          <a:p>
            <a:pPr marL="109539" marR="0" lvl="0" indent="0" algn="l" rtl="0">
              <a:lnSpc>
                <a:spcPct val="90000"/>
              </a:lnSpc>
              <a:spcBef>
                <a:spcPts val="1000"/>
              </a:spcBef>
              <a:spcAft>
                <a:spcPts val="0"/>
              </a:spcAft>
              <a:buClr>
                <a:srgbClr val="8AD0D6"/>
              </a:buClr>
              <a:buSzPts val="1920"/>
              <a:buNone/>
            </a:pPr>
            <a:endParaRPr lang="en-US" b="1" i="0" u="none" dirty="0">
              <a:solidFill>
                <a:srgbClr val="FFFFFF"/>
              </a:solidFill>
              <a:latin typeface="Times New Roman"/>
              <a:ea typeface="Times New Roman"/>
              <a:cs typeface="Times New Roman"/>
              <a:sym typeface="Times New Roman"/>
            </a:endParaRPr>
          </a:p>
          <a:p>
            <a:pPr marL="109539" marR="0" lvl="0" indent="0" algn="l" rtl="0">
              <a:lnSpc>
                <a:spcPct val="90000"/>
              </a:lnSpc>
              <a:spcBef>
                <a:spcPts val="1000"/>
              </a:spcBef>
              <a:spcAft>
                <a:spcPts val="0"/>
              </a:spcAft>
              <a:buClr>
                <a:srgbClr val="8AD0D6"/>
              </a:buClr>
              <a:buSzPts val="1920"/>
              <a:buNone/>
            </a:pPr>
            <a:r>
              <a:rPr lang="en-US" b="1" i="0" u="none" dirty="0">
                <a:solidFill>
                  <a:srgbClr val="FFFFFF"/>
                </a:solidFill>
                <a:latin typeface="Times New Roman"/>
                <a:ea typeface="Times New Roman"/>
                <a:cs typeface="Times New Roman"/>
                <a:sym typeface="Times New Roman"/>
              </a:rPr>
              <a:t>Bioremediation is used to clean up oil spills or contaminated groundwater.</a:t>
            </a:r>
          </a:p>
          <a:p>
            <a:pPr marL="109539" marR="0" lvl="0" indent="0" algn="l" rtl="0">
              <a:lnSpc>
                <a:spcPct val="90000"/>
              </a:lnSpc>
              <a:spcBef>
                <a:spcPts val="1000"/>
              </a:spcBef>
              <a:spcAft>
                <a:spcPts val="0"/>
              </a:spcAft>
              <a:buClr>
                <a:srgbClr val="8AD0D6"/>
              </a:buClr>
              <a:buSzPts val="1920"/>
              <a:buNone/>
            </a:pPr>
            <a:endParaRPr lang="en-US" b="1" i="0" u="none" dirty="0">
              <a:solidFill>
                <a:srgbClr val="FFFFFF"/>
              </a:solidFill>
              <a:latin typeface="Times New Roman"/>
              <a:ea typeface="Times New Roman"/>
              <a:cs typeface="Times New Roman"/>
              <a:sym typeface="Times New Roman"/>
            </a:endParaRPr>
          </a:p>
          <a:p>
            <a:pPr marL="109539" marR="0" lvl="0" indent="0" algn="l" rtl="0">
              <a:lnSpc>
                <a:spcPct val="90000"/>
              </a:lnSpc>
              <a:spcBef>
                <a:spcPts val="1000"/>
              </a:spcBef>
              <a:spcAft>
                <a:spcPts val="0"/>
              </a:spcAft>
              <a:buClr>
                <a:srgbClr val="8AD0D6"/>
              </a:buClr>
              <a:buSzPts val="1920"/>
              <a:buNone/>
            </a:pPr>
            <a:r>
              <a:rPr lang="en-US" b="1" i="0" u="none" dirty="0">
                <a:solidFill>
                  <a:srgbClr val="FFFFFF"/>
                </a:solidFill>
                <a:latin typeface="Times New Roman"/>
                <a:ea typeface="Times New Roman"/>
                <a:cs typeface="Times New Roman"/>
                <a:sym typeface="Times New Roman"/>
              </a:rPr>
              <a:t>Bioremediation may be done "in situ"–at the site of the contamination–or "ex situ"–away from the site.</a:t>
            </a:r>
          </a:p>
          <a:p>
            <a:pPr marL="109539" marR="0" lvl="0" indent="0" algn="l" rtl="0">
              <a:lnSpc>
                <a:spcPct val="90000"/>
              </a:lnSpc>
              <a:spcBef>
                <a:spcPts val="1000"/>
              </a:spcBef>
              <a:spcAft>
                <a:spcPts val="0"/>
              </a:spcAft>
              <a:buClr>
                <a:srgbClr val="8AD0D6"/>
              </a:buClr>
              <a:buSzPts val="1920"/>
              <a:buNone/>
            </a:pPr>
            <a:endParaRPr lang="en-US" b="0" i="0" u="none" dirty="0">
              <a:solidFill>
                <a:schemeClr val="lt1"/>
              </a:solidFill>
              <a:latin typeface="Times New Roman"/>
              <a:ea typeface="Times New Roman"/>
              <a:cs typeface="Times New Roman"/>
              <a:sym typeface="Times New Roman"/>
            </a:endParaRPr>
          </a:p>
          <a:p>
            <a:pPr marL="109539" indent="0">
              <a:lnSpc>
                <a:spcPct val="90000"/>
              </a:lnSpc>
              <a:buSzPts val="1920"/>
              <a:buNone/>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Bioremediation uses biological agents, mainly microorganisms i.e. yeast, fungi or bacteria to clean up contaminated soil and water.</a:t>
            </a:r>
          </a:p>
          <a:p>
            <a:pPr marL="109539" indent="0">
              <a:lnSpc>
                <a:spcPct val="90000"/>
              </a:lnSpc>
              <a:buSzPts val="1920"/>
              <a:buNone/>
            </a:pP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a:p>
            <a:pPr marL="109539" indent="0">
              <a:lnSpc>
                <a:spcPct val="90000"/>
              </a:lnSpc>
              <a:buSzPts val="1920"/>
              <a:buNone/>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This technology relies on promoting the growth of specific micro flora or microbial consortia that are indigenous to the contaminated sites that are able to perform desired activities</a:t>
            </a:r>
            <a:endParaRPr lang="en-IN"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09539" marR="0" lvl="0" indent="0" algn="l" rtl="0">
              <a:lnSpc>
                <a:spcPct val="90000"/>
              </a:lnSpc>
              <a:spcBef>
                <a:spcPts val="1000"/>
              </a:spcBef>
              <a:spcAft>
                <a:spcPts val="0"/>
              </a:spcAft>
              <a:buClr>
                <a:srgbClr val="8AD0D6"/>
              </a:buClr>
              <a:buSzPts val="1920"/>
              <a:buNone/>
            </a:pPr>
            <a:endParaRPr lang="en-US" b="0" i="0" u="none" dirty="0">
              <a:solidFill>
                <a:schemeClr val="lt1"/>
              </a:solidFill>
              <a:latin typeface="Times New Roman"/>
              <a:ea typeface="Times New Roman"/>
              <a:cs typeface="Times New Roman"/>
              <a:sym typeface="Times New Roman"/>
            </a:endParaRPr>
          </a:p>
          <a:p>
            <a:pPr marL="109539" marR="0" lvl="0" indent="0" algn="l" rtl="0">
              <a:lnSpc>
                <a:spcPct val="90000"/>
              </a:lnSpc>
              <a:spcBef>
                <a:spcPts val="1000"/>
              </a:spcBef>
              <a:spcAft>
                <a:spcPts val="0"/>
              </a:spcAft>
              <a:buClr>
                <a:srgbClr val="8AD0D6"/>
              </a:buClr>
              <a:buSzPts val="1920"/>
              <a:buNone/>
            </a:pPr>
            <a:endParaRPr sz="1800" dirty="0"/>
          </a:p>
          <a:p>
            <a:pPr marL="365125" marR="0" lvl="0" indent="-133666" algn="l" rtl="0">
              <a:lnSpc>
                <a:spcPct val="90000"/>
              </a:lnSpc>
              <a:spcBef>
                <a:spcPts val="1000"/>
              </a:spcBef>
              <a:spcAft>
                <a:spcPts val="0"/>
              </a:spcAft>
              <a:buClr>
                <a:srgbClr val="8AD0D6"/>
              </a:buClr>
              <a:buSzPts val="1920"/>
              <a:buFont typeface="Noto Sans Symbols"/>
              <a:buNone/>
            </a:pPr>
            <a:endParaRPr b="1" i="0" u="none" dirty="0">
              <a:solidFill>
                <a:srgbClr val="000000"/>
              </a:solidFill>
              <a:latin typeface="Times New Roman"/>
              <a:ea typeface="Times New Roman"/>
              <a:cs typeface="Times New Roman"/>
              <a:sym typeface="Times New Roman"/>
            </a:endParaRPr>
          </a:p>
          <a:p>
            <a:pPr marL="342900" marR="0" lvl="0" indent="-220980" algn="l" rtl="0">
              <a:spcBef>
                <a:spcPts val="1000"/>
              </a:spcBef>
              <a:spcAft>
                <a:spcPts val="0"/>
              </a:spcAft>
              <a:buClr>
                <a:srgbClr val="8AD0D6"/>
              </a:buClr>
              <a:buSzPts val="1920"/>
              <a:buFont typeface="Noto Sans Symbols"/>
              <a:buNone/>
            </a:pPr>
            <a:endParaRPr b="0" i="0" u="none" dirty="0">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4"/>
          <p:cNvSpPr txBox="1">
            <a:spLocks noGrp="1"/>
          </p:cNvSpPr>
          <p:nvPr>
            <p:ph type="title"/>
          </p:nvPr>
        </p:nvSpPr>
        <p:spPr>
          <a:xfrm>
            <a:off x="457200" y="-9048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4000"/>
              <a:buFont typeface="Times New Roman"/>
              <a:buNone/>
            </a:pPr>
            <a:r>
              <a:rPr lang="en-US" sz="4000" b="0" i="0" u="none">
                <a:solidFill>
                  <a:schemeClr val="lt2"/>
                </a:solidFill>
                <a:latin typeface="Times New Roman"/>
                <a:ea typeface="Times New Roman"/>
                <a:cs typeface="Times New Roman"/>
                <a:sym typeface="Times New Roman"/>
              </a:rPr>
              <a:t>Bioremediation techniques:</a:t>
            </a:r>
            <a:endParaRPr/>
          </a:p>
        </p:txBody>
      </p:sp>
      <p:sp>
        <p:nvSpPr>
          <p:cNvPr id="440" name="Google Shape;440;p24"/>
          <p:cNvSpPr txBox="1">
            <a:spLocks noGrp="1"/>
          </p:cNvSpPr>
          <p:nvPr>
            <p:ph type="body" idx="1"/>
          </p:nvPr>
        </p:nvSpPr>
        <p:spPr>
          <a:xfrm>
            <a:off x="457200" y="928687"/>
            <a:ext cx="8229600" cy="1727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2240"/>
              <a:buFont typeface="Noto Sans Symbols"/>
              <a:buNone/>
            </a:pPr>
            <a:r>
              <a:rPr lang="en-US" sz="2800" b="0" i="0" u="none">
                <a:solidFill>
                  <a:schemeClr val="lt1"/>
                </a:solidFill>
                <a:latin typeface="Times New Roman"/>
                <a:ea typeface="Times New Roman"/>
                <a:cs typeface="Times New Roman"/>
                <a:sym typeface="Times New Roman"/>
              </a:rPr>
              <a:t>(1) </a:t>
            </a:r>
            <a:r>
              <a:rPr lang="en-US" sz="2800" b="0" i="0" u="none">
                <a:solidFill>
                  <a:srgbClr val="FF0000"/>
                </a:solidFill>
                <a:latin typeface="Times New Roman"/>
                <a:ea typeface="Times New Roman"/>
                <a:cs typeface="Times New Roman"/>
                <a:sym typeface="Times New Roman"/>
              </a:rPr>
              <a:t>In-situ</a:t>
            </a:r>
            <a:r>
              <a:rPr lang="en-US" sz="2800" b="0" i="0" u="none">
                <a:solidFill>
                  <a:schemeClr val="lt1"/>
                </a:solidFill>
                <a:latin typeface="Times New Roman"/>
                <a:ea typeface="Times New Roman"/>
                <a:cs typeface="Times New Roman"/>
                <a:sym typeface="Times New Roman"/>
              </a:rPr>
              <a:t> (without excavation).</a:t>
            </a:r>
            <a:endParaRPr/>
          </a:p>
          <a:p>
            <a:pPr marL="342900" marR="0" lvl="0" indent="-342900" algn="l" rtl="0">
              <a:lnSpc>
                <a:spcPct val="100000"/>
              </a:lnSpc>
              <a:spcBef>
                <a:spcPts val="1000"/>
              </a:spcBef>
              <a:spcAft>
                <a:spcPts val="0"/>
              </a:spcAft>
              <a:buClr>
                <a:srgbClr val="8AD0D6"/>
              </a:buClr>
              <a:buSzPts val="2240"/>
              <a:buFont typeface="Noto Sans Symbols"/>
              <a:buNone/>
            </a:pPr>
            <a:r>
              <a:rPr lang="en-US" sz="2800" b="0" i="0" u="none">
                <a:solidFill>
                  <a:schemeClr val="lt1"/>
                </a:solidFill>
                <a:latin typeface="Times New Roman"/>
                <a:ea typeface="Times New Roman"/>
                <a:cs typeface="Times New Roman"/>
                <a:sym typeface="Times New Roman"/>
              </a:rPr>
              <a:t>(2) </a:t>
            </a:r>
            <a:r>
              <a:rPr lang="en-US" sz="2800" b="0" i="0" u="none">
                <a:solidFill>
                  <a:srgbClr val="FF0000"/>
                </a:solidFill>
                <a:latin typeface="Times New Roman"/>
                <a:ea typeface="Times New Roman"/>
                <a:cs typeface="Times New Roman"/>
                <a:sym typeface="Times New Roman"/>
              </a:rPr>
              <a:t>Ex-situ</a:t>
            </a:r>
            <a:r>
              <a:rPr lang="en-US" sz="2800" b="0" i="0" u="none">
                <a:solidFill>
                  <a:schemeClr val="lt1"/>
                </a:solidFill>
                <a:latin typeface="Times New Roman"/>
                <a:ea typeface="Times New Roman"/>
                <a:cs typeface="Times New Roman"/>
                <a:sym typeface="Times New Roman"/>
              </a:rPr>
              <a:t> (with excavation).</a:t>
            </a:r>
            <a:endParaRPr/>
          </a:p>
        </p:txBody>
      </p:sp>
      <p:sp>
        <p:nvSpPr>
          <p:cNvPr id="441" name="Google Shape;441;p24"/>
          <p:cNvSpPr txBox="1"/>
          <p:nvPr/>
        </p:nvSpPr>
        <p:spPr>
          <a:xfrm>
            <a:off x="974725" y="2500312"/>
            <a:ext cx="7812087" cy="4524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Only ex-situ processes allow an efficient optimization of incubation parameters (</a:t>
            </a:r>
            <a:r>
              <a:rPr lang="en-US" sz="2400" b="0" i="0" u="none">
                <a:solidFill>
                  <a:srgbClr val="FF0000"/>
                </a:solidFill>
                <a:latin typeface="Times New Roman"/>
                <a:ea typeface="Times New Roman"/>
                <a:cs typeface="Times New Roman"/>
                <a:sym typeface="Times New Roman"/>
              </a:rPr>
              <a:t>biostimulation</a:t>
            </a:r>
            <a:r>
              <a:rPr lang="en-US" sz="2400" b="0" i="0" u="none">
                <a:solidFill>
                  <a:schemeClr val="lt1"/>
                </a:solidFill>
                <a:latin typeface="Times New Roman"/>
                <a:ea typeface="Times New Roman"/>
                <a:cs typeface="Times New Roman"/>
                <a:sym typeface="Times New Roman"/>
              </a:rPr>
              <a:t>), including:</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 pH, </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Aeration, </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Agitation, </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Moistening</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nutrients, </a:t>
            </a:r>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solvents or surfactants. </a:t>
            </a:r>
            <a:endParaRPr/>
          </a:p>
          <a:p>
            <a:pPr marL="0" marR="0" lvl="0" indent="0" algn="l" rtl="0">
              <a:lnSpc>
                <a:spcPct val="100000"/>
              </a:lnSpc>
              <a:spcBef>
                <a:spcPts val="0"/>
              </a:spcBef>
              <a:spcAft>
                <a:spcPts val="0"/>
              </a:spcAft>
              <a:buClr>
                <a:schemeClr val="lt1"/>
              </a:buClr>
              <a:buSzPts val="2400"/>
              <a:buFont typeface="Arial"/>
              <a:buNone/>
            </a:pPr>
            <a:endParaRPr sz="2400" b="0" i="0" u="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In addition to addition of microorganisms (</a:t>
            </a:r>
            <a:r>
              <a:rPr lang="en-US" sz="2400" b="0" i="0" u="none">
                <a:solidFill>
                  <a:srgbClr val="FF0000"/>
                </a:solidFill>
                <a:latin typeface="Times New Roman"/>
                <a:ea typeface="Times New Roman"/>
                <a:cs typeface="Times New Roman"/>
                <a:sym typeface="Times New Roman"/>
              </a:rPr>
              <a:t>bioaugmentation</a:t>
            </a:r>
            <a:r>
              <a:rPr lang="en-US" sz="2400" b="0" i="0" u="none">
                <a:solidFill>
                  <a:schemeClr val="lt1"/>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Clr>
                <a:schemeClr val="lt1"/>
              </a:buClr>
              <a:buSzPts val="2400"/>
              <a:buFont typeface="Arial"/>
              <a:buNone/>
            </a:pPr>
            <a:endParaRPr sz="2400" b="0" i="0" u="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5"/>
          <p:cNvSpPr txBox="1">
            <a:spLocks noGrp="1"/>
          </p:cNvSpPr>
          <p:nvPr>
            <p:ph type="body" idx="1"/>
          </p:nvPr>
        </p:nvSpPr>
        <p:spPr>
          <a:xfrm>
            <a:off x="457200" y="981075"/>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1600"/>
              <a:buFont typeface="Noto Sans Symbols"/>
              <a:buChar char="►"/>
            </a:pPr>
            <a:r>
              <a:rPr lang="en-US" sz="2000" b="0" i="0" u="none">
                <a:solidFill>
                  <a:srgbClr val="C00000"/>
                </a:solidFill>
                <a:latin typeface="Century Gothic"/>
                <a:ea typeface="Century Gothic"/>
                <a:cs typeface="Century Gothic"/>
                <a:sym typeface="Century Gothic"/>
              </a:rPr>
              <a:t>The ex-situ technique includes:</a:t>
            </a:r>
            <a:endParaRPr/>
          </a:p>
          <a:p>
            <a:pPr marL="342900" marR="0" lvl="0" indent="-342900" algn="l" rtl="0">
              <a:lnSpc>
                <a:spcPct val="100000"/>
              </a:lnSpc>
              <a:spcBef>
                <a:spcPts val="1000"/>
              </a:spcBef>
              <a:spcAft>
                <a:spcPts val="0"/>
              </a:spcAft>
              <a:buClr>
                <a:srgbClr val="8AD0D6"/>
              </a:buClr>
              <a:buSzPts val="1600"/>
              <a:buFont typeface="Noto Sans Symbols"/>
              <a:buNone/>
            </a:pPr>
            <a:r>
              <a:rPr lang="en-US" sz="2000" b="0" i="0" u="none">
                <a:solidFill>
                  <a:schemeClr val="lt1"/>
                </a:solidFill>
                <a:latin typeface="Times New Roman"/>
                <a:ea typeface="Times New Roman"/>
                <a:cs typeface="Times New Roman"/>
                <a:sym typeface="Times New Roman"/>
              </a:rPr>
              <a:t>1- Bioslurry reactor.</a:t>
            </a:r>
            <a:endParaRPr/>
          </a:p>
          <a:p>
            <a:pPr marL="342900" marR="0" lvl="0" indent="-342900" algn="l" rtl="0">
              <a:lnSpc>
                <a:spcPct val="100000"/>
              </a:lnSpc>
              <a:spcBef>
                <a:spcPts val="1000"/>
              </a:spcBef>
              <a:spcAft>
                <a:spcPts val="0"/>
              </a:spcAft>
              <a:buClr>
                <a:srgbClr val="8AD0D6"/>
              </a:buClr>
              <a:buSzPts val="1600"/>
              <a:buFont typeface="Noto Sans Symbols"/>
              <a:buNone/>
            </a:pPr>
            <a:r>
              <a:rPr lang="en-US" sz="2000" b="0" i="0" u="none">
                <a:solidFill>
                  <a:schemeClr val="lt1"/>
                </a:solidFill>
                <a:latin typeface="Times New Roman"/>
                <a:ea typeface="Times New Roman"/>
                <a:cs typeface="Times New Roman"/>
                <a:sym typeface="Times New Roman"/>
              </a:rPr>
              <a:t>2- Biopile.</a:t>
            </a:r>
            <a:endParaRPr/>
          </a:p>
          <a:p>
            <a:pPr marL="342900" marR="0" lvl="0" indent="-342900" algn="l" rtl="0">
              <a:lnSpc>
                <a:spcPct val="100000"/>
              </a:lnSpc>
              <a:spcBef>
                <a:spcPts val="1000"/>
              </a:spcBef>
              <a:spcAft>
                <a:spcPts val="0"/>
              </a:spcAft>
              <a:buClr>
                <a:srgbClr val="8AD0D6"/>
              </a:buClr>
              <a:buSzPts val="1600"/>
              <a:buFont typeface="Noto Sans Symbols"/>
              <a:buNone/>
            </a:pPr>
            <a:r>
              <a:rPr lang="en-US" sz="2000" b="0" i="0" u="none">
                <a:solidFill>
                  <a:schemeClr val="lt1"/>
                </a:solidFill>
                <a:latin typeface="Times New Roman"/>
                <a:ea typeface="Times New Roman"/>
                <a:cs typeface="Times New Roman"/>
                <a:sym typeface="Times New Roman"/>
              </a:rPr>
              <a:t>3- landfarming </a:t>
            </a:r>
            <a:endParaRPr/>
          </a:p>
        </p:txBody>
      </p:sp>
      <p:pic>
        <p:nvPicPr>
          <p:cNvPr id="447" name="Google Shape;447;p25"/>
          <p:cNvPicPr preferRelativeResize="0"/>
          <p:nvPr/>
        </p:nvPicPr>
        <p:blipFill rotWithShape="1">
          <a:blip r:embed="rId3">
            <a:alphaModFix/>
          </a:blip>
          <a:srcRect/>
          <a:stretch/>
        </p:blipFill>
        <p:spPr>
          <a:xfrm>
            <a:off x="5795962" y="4138612"/>
            <a:ext cx="2990850" cy="2233612"/>
          </a:xfrm>
          <a:prstGeom prst="rect">
            <a:avLst/>
          </a:prstGeom>
          <a:noFill/>
          <a:ln>
            <a:noFill/>
          </a:ln>
        </p:spPr>
      </p:pic>
      <p:pic>
        <p:nvPicPr>
          <p:cNvPr id="448" name="Google Shape;448;p25"/>
          <p:cNvPicPr preferRelativeResize="0"/>
          <p:nvPr/>
        </p:nvPicPr>
        <p:blipFill rotWithShape="1">
          <a:blip r:embed="rId4">
            <a:alphaModFix/>
          </a:blip>
          <a:srcRect/>
          <a:stretch/>
        </p:blipFill>
        <p:spPr>
          <a:xfrm>
            <a:off x="809625" y="3105150"/>
            <a:ext cx="3476625" cy="2609850"/>
          </a:xfrm>
          <a:prstGeom prst="rect">
            <a:avLst/>
          </a:prstGeom>
          <a:noFill/>
          <a:ln>
            <a:noFill/>
          </a:ln>
        </p:spPr>
      </p:pic>
      <p:pic>
        <p:nvPicPr>
          <p:cNvPr id="449" name="Google Shape;449;p25"/>
          <p:cNvPicPr preferRelativeResize="0"/>
          <p:nvPr/>
        </p:nvPicPr>
        <p:blipFill rotWithShape="1">
          <a:blip r:embed="rId5">
            <a:alphaModFix/>
          </a:blip>
          <a:srcRect/>
          <a:stretch/>
        </p:blipFill>
        <p:spPr>
          <a:xfrm>
            <a:off x="5651500" y="1611312"/>
            <a:ext cx="3113087" cy="2014537"/>
          </a:xfrm>
          <a:prstGeom prst="rect">
            <a:avLst/>
          </a:prstGeom>
          <a:noFill/>
          <a:ln>
            <a:noFill/>
          </a:ln>
        </p:spPr>
      </p:pic>
      <p:sp>
        <p:nvSpPr>
          <p:cNvPr id="450" name="Google Shape;450;p25"/>
          <p:cNvSpPr txBox="1"/>
          <p:nvPr/>
        </p:nvSpPr>
        <p:spPr>
          <a:xfrm>
            <a:off x="1643062" y="5715000"/>
            <a:ext cx="1800225" cy="369887"/>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chemeClr val="lt1"/>
              </a:buClr>
              <a:buSzPts val="1800"/>
              <a:buFont typeface="Times New Roman"/>
              <a:buNone/>
            </a:pPr>
            <a:r>
              <a:rPr lang="en-US" sz="1800" b="0" i="0" u="none">
                <a:solidFill>
                  <a:schemeClr val="lt1"/>
                </a:solidFill>
                <a:latin typeface="Times New Roman"/>
                <a:ea typeface="Times New Roman"/>
                <a:cs typeface="Times New Roman"/>
                <a:sym typeface="Times New Roman"/>
              </a:rPr>
              <a:t>Bioslurry reactor.</a:t>
            </a:r>
            <a:endParaRPr/>
          </a:p>
        </p:txBody>
      </p:sp>
      <p:sp>
        <p:nvSpPr>
          <p:cNvPr id="451" name="Google Shape;451;p25"/>
          <p:cNvSpPr txBox="1"/>
          <p:nvPr/>
        </p:nvSpPr>
        <p:spPr>
          <a:xfrm>
            <a:off x="7072312" y="3643312"/>
            <a:ext cx="922337" cy="369887"/>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chemeClr val="lt1"/>
              </a:buClr>
              <a:buSzPts val="1800"/>
              <a:buFont typeface="Times New Roman"/>
              <a:buNone/>
            </a:pPr>
            <a:r>
              <a:rPr lang="en-US" sz="1800" b="0" i="0" u="none">
                <a:solidFill>
                  <a:schemeClr val="lt1"/>
                </a:solidFill>
                <a:latin typeface="Times New Roman"/>
                <a:ea typeface="Times New Roman"/>
                <a:cs typeface="Times New Roman"/>
                <a:sym typeface="Times New Roman"/>
              </a:rPr>
              <a:t>Biopile.</a:t>
            </a:r>
            <a:endParaRPr/>
          </a:p>
        </p:txBody>
      </p:sp>
      <p:sp>
        <p:nvSpPr>
          <p:cNvPr id="452" name="Google Shape;452;p25"/>
          <p:cNvSpPr txBox="1"/>
          <p:nvPr/>
        </p:nvSpPr>
        <p:spPr>
          <a:xfrm>
            <a:off x="7072312" y="6345237"/>
            <a:ext cx="922337" cy="369887"/>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chemeClr val="lt1"/>
              </a:buClr>
              <a:buSzPts val="1800"/>
              <a:buFont typeface="Times New Roman"/>
              <a:buNone/>
            </a:pPr>
            <a:r>
              <a:rPr lang="en-US" sz="1800" b="0" i="0" u="none">
                <a:solidFill>
                  <a:schemeClr val="lt1"/>
                </a:solidFill>
                <a:latin typeface="Times New Roman"/>
                <a:ea typeface="Times New Roman"/>
                <a:cs typeface="Times New Roman"/>
                <a:sym typeface="Times New Roman"/>
              </a:rPr>
              <a:t>Biopile.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9CA1C-982C-4321-B510-B1D773A5939C}"/>
              </a:ext>
            </a:extLst>
          </p:cNvPr>
          <p:cNvSpPr/>
          <p:nvPr/>
        </p:nvSpPr>
        <p:spPr>
          <a:xfrm>
            <a:off x="2189668" y="0"/>
            <a:ext cx="4764663" cy="707886"/>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FIELD</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WORK</a:t>
            </a: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2" name="Picture 11">
            <a:extLst>
              <a:ext uri="{FF2B5EF4-FFF2-40B4-BE49-F238E27FC236}">
                <a16:creationId xmlns:a16="http://schemas.microsoft.com/office/drawing/2014/main" id="{23A0043D-04C8-42FE-B6BA-706EC362F711}"/>
              </a:ext>
            </a:extLst>
          </p:cNvPr>
          <p:cNvPicPr>
            <a:picLocks noChangeAspect="1"/>
          </p:cNvPicPr>
          <p:nvPr/>
        </p:nvPicPr>
        <p:blipFill>
          <a:blip r:embed="rId2"/>
          <a:stretch>
            <a:fillRect/>
          </a:stretch>
        </p:blipFill>
        <p:spPr>
          <a:xfrm>
            <a:off x="0" y="1120583"/>
            <a:ext cx="4303061" cy="5737416"/>
          </a:xfrm>
          <a:prstGeom prst="rect">
            <a:avLst/>
          </a:prstGeom>
        </p:spPr>
      </p:pic>
      <p:pic>
        <p:nvPicPr>
          <p:cNvPr id="19" name="Picture 18">
            <a:extLst>
              <a:ext uri="{FF2B5EF4-FFF2-40B4-BE49-F238E27FC236}">
                <a16:creationId xmlns:a16="http://schemas.microsoft.com/office/drawing/2014/main" id="{17EBE19B-9250-4E58-B6A8-3858DFA350A6}"/>
              </a:ext>
            </a:extLst>
          </p:cNvPr>
          <p:cNvPicPr>
            <a:picLocks noChangeAspect="1"/>
          </p:cNvPicPr>
          <p:nvPr/>
        </p:nvPicPr>
        <p:blipFill>
          <a:blip r:embed="rId3"/>
          <a:stretch>
            <a:fillRect/>
          </a:stretch>
        </p:blipFill>
        <p:spPr>
          <a:xfrm>
            <a:off x="4572000" y="1120584"/>
            <a:ext cx="4303060" cy="5737413"/>
          </a:xfrm>
          <a:prstGeom prst="rect">
            <a:avLst/>
          </a:prstGeom>
        </p:spPr>
      </p:pic>
    </p:spTree>
    <p:extLst>
      <p:ext uri="{BB962C8B-B14F-4D97-AF65-F5344CB8AC3E}">
        <p14:creationId xmlns:p14="http://schemas.microsoft.com/office/powerpoint/2010/main" val="51590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EA8E8B-D014-43AF-9721-9482E6C3ED22}"/>
              </a:ext>
            </a:extLst>
          </p:cNvPr>
          <p:cNvPicPr>
            <a:picLocks noChangeAspect="1"/>
          </p:cNvPicPr>
          <p:nvPr/>
        </p:nvPicPr>
        <p:blipFill>
          <a:blip r:embed="rId2"/>
          <a:stretch>
            <a:fillRect/>
          </a:stretch>
        </p:blipFill>
        <p:spPr>
          <a:xfrm>
            <a:off x="0" y="887682"/>
            <a:ext cx="5578300" cy="4186342"/>
          </a:xfrm>
          <a:prstGeom prst="rect">
            <a:avLst/>
          </a:prstGeom>
        </p:spPr>
      </p:pic>
      <p:sp>
        <p:nvSpPr>
          <p:cNvPr id="4" name="Rectangle 3">
            <a:extLst>
              <a:ext uri="{FF2B5EF4-FFF2-40B4-BE49-F238E27FC236}">
                <a16:creationId xmlns:a16="http://schemas.microsoft.com/office/drawing/2014/main" id="{EAC59CBD-529D-44C9-9BE0-4A374CFADDF6}"/>
              </a:ext>
            </a:extLst>
          </p:cNvPr>
          <p:cNvSpPr/>
          <p:nvPr/>
        </p:nvSpPr>
        <p:spPr>
          <a:xfrm>
            <a:off x="2189668" y="0"/>
            <a:ext cx="4764663" cy="707886"/>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FIELD</a:t>
            </a: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rPr>
              <a:t>WORK</a:t>
            </a: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a:extLst>
              <a:ext uri="{FF2B5EF4-FFF2-40B4-BE49-F238E27FC236}">
                <a16:creationId xmlns:a16="http://schemas.microsoft.com/office/drawing/2014/main" id="{73640DD7-0207-4E1D-92CA-2FBC4507ABC1}"/>
              </a:ext>
            </a:extLst>
          </p:cNvPr>
          <p:cNvPicPr>
            <a:picLocks noChangeAspect="1"/>
          </p:cNvPicPr>
          <p:nvPr/>
        </p:nvPicPr>
        <p:blipFill>
          <a:blip r:embed="rId3"/>
          <a:stretch>
            <a:fillRect/>
          </a:stretch>
        </p:blipFill>
        <p:spPr>
          <a:xfrm>
            <a:off x="5748618" y="2330824"/>
            <a:ext cx="3395382" cy="4527176"/>
          </a:xfrm>
          <a:prstGeom prst="rect">
            <a:avLst/>
          </a:prstGeom>
        </p:spPr>
      </p:pic>
    </p:spTree>
    <p:extLst>
      <p:ext uri="{BB962C8B-B14F-4D97-AF65-F5344CB8AC3E}">
        <p14:creationId xmlns:p14="http://schemas.microsoft.com/office/powerpoint/2010/main" val="230786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0 Tips on How to Write a Conclusion">
            <a:extLst>
              <a:ext uri="{FF2B5EF4-FFF2-40B4-BE49-F238E27FC236}">
                <a16:creationId xmlns:a16="http://schemas.microsoft.com/office/drawing/2014/main" id="{D889DC8B-B36A-4B45-8697-B7115CA27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952" y="65781"/>
            <a:ext cx="4029637" cy="2195013"/>
          </a:xfrm>
          <a:prstGeom prst="rect">
            <a:avLst/>
          </a:prstGeom>
          <a:noFill/>
          <a:effectLst>
            <a:glow rad="127000">
              <a:schemeClr val="accent1"/>
            </a:glo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4232D3-D362-48B7-9BCB-9CF7E43196AF}"/>
              </a:ext>
            </a:extLst>
          </p:cNvPr>
          <p:cNvSpPr txBox="1"/>
          <p:nvPr/>
        </p:nvSpPr>
        <p:spPr>
          <a:xfrm>
            <a:off x="0" y="2513716"/>
            <a:ext cx="9144000" cy="5359544"/>
          </a:xfrm>
          <a:prstGeom prst="rect">
            <a:avLst/>
          </a:prstGeom>
          <a:noFill/>
        </p:spPr>
        <p:txBody>
          <a:bodyPr wrap="square">
            <a:spAutoFit/>
          </a:bodyPr>
          <a:lstStyle/>
          <a:p>
            <a:pPr fontAlgn="base">
              <a:lnSpc>
                <a:spcPts val="1800"/>
              </a:lnSpc>
            </a:pPr>
            <a:r>
              <a:rPr lang="en-US" sz="2400" dirty="0">
                <a:solidFill>
                  <a:schemeClr val="tx2"/>
                </a:solidFill>
                <a:effectLst/>
                <a:latin typeface="Times New Roman" panose="02020603050405020304" pitchFamily="18" charset="0"/>
                <a:ea typeface="Times New Roman" panose="02020603050405020304" pitchFamily="18" charset="0"/>
              </a:rPr>
              <a:t>Bioremediation provides a technique for cleaning up pollution by enhancing the natural biodegradation processes. So by developing an understanding of microbial communities and their response to the natural environment and pollutants, expanding the knowledge of the genetics of the microbes to increase capabilities to degrade pollutants, conducting field trials of new bioremediation techniques which are cost effective, and dedicating sites which are set aside for long term research purpose, these opportunities offer potential for significant advances. There is no doubt that bioremediation is in the process of paving a way to greener pastures. Regardless of which aspect of bioremediation that is used, this technology offers an efficient and cost effective way to treat contaminated ground water and soil. Its advantages generally outweigh the disadvantages, which is evident by the number of sites that choose to use this technology and its increasing popularity. Once again thanks to the bioremediation technology to clean up the polluted environment and therefore may be used as management tool.</a:t>
            </a:r>
            <a:endParaRPr lang="en-IN" sz="2000" dirty="0">
              <a:solidFill>
                <a:schemeClr val="tx2"/>
              </a:solidFill>
              <a:effectLst/>
              <a:latin typeface="Times New Roman" panose="02020603050405020304" pitchFamily="18" charset="0"/>
              <a:ea typeface="Times New Roman" panose="02020603050405020304" pitchFamily="18" charset="0"/>
            </a:endParaRPr>
          </a:p>
          <a:p>
            <a:pPr fontAlgn="base">
              <a:lnSpc>
                <a:spcPts val="1800"/>
              </a:lnSpc>
            </a:pPr>
            <a:r>
              <a:rPr lang="en-US" sz="2400" dirty="0">
                <a:solidFill>
                  <a:schemeClr val="tx2"/>
                </a:solidFill>
                <a:effectLst/>
                <a:latin typeface="Times New Roman" panose="02020603050405020304" pitchFamily="18" charset="0"/>
                <a:ea typeface="Times New Roman" panose="02020603050405020304" pitchFamily="18" charset="0"/>
              </a:rPr>
              <a:t> </a:t>
            </a:r>
            <a:endParaRPr lang="en-IN" sz="2000" dirty="0">
              <a:solidFill>
                <a:schemeClr val="tx2"/>
              </a:solidFill>
              <a:effectLst/>
              <a:latin typeface="Times New Roman" panose="02020603050405020304" pitchFamily="18" charset="0"/>
              <a:ea typeface="Times New Roman" panose="02020603050405020304" pitchFamily="18" charset="0"/>
            </a:endParaRPr>
          </a:p>
          <a:p>
            <a:pPr fontAlgn="base">
              <a:lnSpc>
                <a:spcPts val="1800"/>
              </a:lnSpc>
            </a:pPr>
            <a:r>
              <a:rPr lang="en-US" sz="2400" dirty="0">
                <a:solidFill>
                  <a:schemeClr val="tx2"/>
                </a:solidFill>
                <a:effectLst/>
                <a:latin typeface="Times New Roman" panose="02020603050405020304" pitchFamily="18" charset="0"/>
                <a:ea typeface="Times New Roman" panose="02020603050405020304" pitchFamily="18" charset="0"/>
              </a:rPr>
              <a:t> </a:t>
            </a:r>
            <a:endParaRPr lang="en-IN" sz="2000" dirty="0">
              <a:solidFill>
                <a:schemeClr val="tx2"/>
              </a:solidFill>
              <a:effectLst/>
              <a:latin typeface="Times New Roman" panose="02020603050405020304" pitchFamily="18" charset="0"/>
              <a:ea typeface="Times New Roman" panose="02020603050405020304" pitchFamily="18" charset="0"/>
            </a:endParaRPr>
          </a:p>
          <a:p>
            <a:pPr fontAlgn="base">
              <a:lnSpc>
                <a:spcPts val="1800"/>
              </a:lnSpc>
            </a:pPr>
            <a:r>
              <a:rPr lang="en-US" sz="20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fontAlgn="base">
              <a:lnSpc>
                <a:spcPts val="1800"/>
              </a:lnSpc>
            </a:pPr>
            <a:r>
              <a:rPr lang="en-US" sz="20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fontAlgn="base">
              <a:lnSpc>
                <a:spcPts val="1800"/>
              </a:lnSpc>
            </a:pPr>
            <a:r>
              <a:rPr lang="en-US" sz="12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fontAlgn="base">
              <a:lnSpc>
                <a:spcPts val="1800"/>
              </a:lnSpc>
            </a:pPr>
            <a:r>
              <a:rPr lang="en-US" sz="1200" dirty="0">
                <a:solidFill>
                  <a:srgbClr val="292929"/>
                </a:solidFill>
                <a:effectLst/>
                <a:latin typeface="Questrial"/>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en-US" sz="1200" u="none" strike="noStrike" dirty="0">
                <a:ln w="6731" cap="flat" cmpd="sng" algn="ctr">
                  <a:solidFill>
                    <a:srgbClr val="FFFFFF"/>
                  </a:solidFill>
                  <a:prstDash val="solid"/>
                  <a:round/>
                </a:ln>
                <a:solidFill>
                  <a:srgbClr val="262626"/>
                </a:solidFill>
                <a:effectLst>
                  <a:outerShdw dist="38100" dir="2700000" algn="bl">
                    <a:schemeClr val="accent5"/>
                  </a:outerShdw>
                </a:effectLst>
                <a:latin typeface="Calibri" panose="020F0502020204030204" pitchFamily="34" charset="0"/>
                <a:ea typeface="Calibri" panose="020F0502020204030204" pitchFamily="34" charset="0"/>
                <a:cs typeface="Times New Roman" panose="02020603050405020304" pitchFamily="18" charset="0"/>
              </a:rPr>
              <a:t>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607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you Pictures | Download Free Images on Unsplash">
            <a:extLst>
              <a:ext uri="{FF2B5EF4-FFF2-40B4-BE49-F238E27FC236}">
                <a16:creationId xmlns:a16="http://schemas.microsoft.com/office/drawing/2014/main" id="{D5429F27-7730-4ED9-B42B-EEF9F893E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59" y="1380565"/>
            <a:ext cx="8178405" cy="440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150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
          <p:cNvSpPr txBox="1">
            <a:spLocks noGrp="1"/>
          </p:cNvSpPr>
          <p:nvPr>
            <p:ph type="body" idx="1"/>
          </p:nvPr>
        </p:nvSpPr>
        <p:spPr>
          <a:xfrm>
            <a:off x="428625" y="285750"/>
            <a:ext cx="8229600" cy="571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1600"/>
              <a:buFont typeface="Noto Sans Symbols"/>
              <a:buChar char="►"/>
            </a:pPr>
            <a:r>
              <a:rPr lang="en-US" sz="2000" b="0" i="0" u="none">
                <a:solidFill>
                  <a:schemeClr val="lt1"/>
                </a:solidFill>
                <a:latin typeface="Century Gothic"/>
                <a:ea typeface="Century Gothic"/>
                <a:cs typeface="Century Gothic"/>
                <a:sym typeface="Century Gothic"/>
              </a:rPr>
              <a:t>Bioremediation is a triple-corners process:</a:t>
            </a:r>
            <a:endParaRPr/>
          </a:p>
          <a:p>
            <a:pPr marL="342900" marR="0" lvl="0" indent="-241300" algn="l" rtl="0">
              <a:spcBef>
                <a:spcPts val="1000"/>
              </a:spcBef>
              <a:spcAft>
                <a:spcPts val="0"/>
              </a:spcAft>
              <a:buClr>
                <a:srgbClr val="8AD0D6"/>
              </a:buClr>
              <a:buSzPts val="1600"/>
              <a:buFont typeface="Noto Sans Symbols"/>
              <a:buNone/>
            </a:pPr>
            <a:endParaRPr sz="2000" b="0" i="0" u="none">
              <a:solidFill>
                <a:schemeClr val="lt1"/>
              </a:solidFill>
              <a:latin typeface="Century Gothic"/>
              <a:ea typeface="Century Gothic"/>
              <a:cs typeface="Century Gothic"/>
              <a:sym typeface="Century Gothic"/>
            </a:endParaRPr>
          </a:p>
        </p:txBody>
      </p:sp>
      <p:grpSp>
        <p:nvGrpSpPr>
          <p:cNvPr id="226" name="Google Shape;226;p4"/>
          <p:cNvGrpSpPr/>
          <p:nvPr/>
        </p:nvGrpSpPr>
        <p:grpSpPr>
          <a:xfrm>
            <a:off x="1357312" y="1571625"/>
            <a:ext cx="5929312" cy="3429000"/>
            <a:chOff x="1357290" y="1571612"/>
            <a:chExt cx="5929354" cy="3429024"/>
          </a:xfrm>
        </p:grpSpPr>
        <p:sp>
          <p:nvSpPr>
            <p:cNvPr id="227" name="Google Shape;227;p4"/>
            <p:cNvSpPr/>
            <p:nvPr/>
          </p:nvSpPr>
          <p:spPr>
            <a:xfrm>
              <a:off x="2571736" y="2000240"/>
              <a:ext cx="3643339" cy="2643207"/>
            </a:xfrm>
            <a:prstGeom prst="triangle">
              <a:avLst>
                <a:gd name="adj" fmla="val 50000"/>
              </a:avLst>
            </a:prstGeom>
            <a:noFill/>
            <a:ln w="19050" cap="rnd" cmpd="sng">
              <a:solidFill>
                <a:srgbClr val="FF0000"/>
              </a:solidFill>
              <a:prstDash val="solid"/>
              <a:miter lim="800000"/>
              <a:headEnd type="none" w="sm" len="sm"/>
              <a:tailEnd type="none" w="sm" len="sm"/>
            </a:ln>
            <a:effectLst>
              <a:outerShdw blurRad="63500" dist="50799" dir="5999981">
                <a:srgbClr val="FF0000">
                  <a:alpha val="9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228" name="Google Shape;228;p4"/>
            <p:cNvSpPr/>
            <p:nvPr/>
          </p:nvSpPr>
          <p:spPr>
            <a:xfrm>
              <a:off x="5429256" y="4143380"/>
              <a:ext cx="1857388" cy="857256"/>
            </a:xfrm>
            <a:prstGeom prst="roundRect">
              <a:avLst>
                <a:gd name="adj" fmla="val 16667"/>
              </a:avLst>
            </a:prstGeom>
            <a:solidFill>
              <a:srgbClr val="B04A0E"/>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1800"/>
                <a:buFont typeface="Century Gothic"/>
                <a:buNone/>
              </a:pPr>
              <a:r>
                <a:rPr lang="en-US" sz="1800" b="0" i="0" u="none">
                  <a:solidFill>
                    <a:srgbClr val="FFFFFF"/>
                  </a:solidFill>
                  <a:latin typeface="Century Gothic"/>
                  <a:ea typeface="Century Gothic"/>
                  <a:cs typeface="Century Gothic"/>
                  <a:sym typeface="Century Gothic"/>
                </a:rPr>
                <a:t>Organisms</a:t>
              </a:r>
              <a:endParaRPr/>
            </a:p>
          </p:txBody>
        </p:sp>
        <p:sp>
          <p:nvSpPr>
            <p:cNvPr id="229" name="Google Shape;229;p4"/>
            <p:cNvSpPr/>
            <p:nvPr/>
          </p:nvSpPr>
          <p:spPr>
            <a:xfrm>
              <a:off x="3428992" y="1571612"/>
              <a:ext cx="1857388" cy="857256"/>
            </a:xfrm>
            <a:prstGeom prst="roundRect">
              <a:avLst>
                <a:gd name="adj" fmla="val 16667"/>
              </a:avLst>
            </a:prstGeom>
            <a:solidFill>
              <a:srgbClr val="B04A0E"/>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1800"/>
                <a:buFont typeface="Century Gothic"/>
                <a:buNone/>
              </a:pPr>
              <a:r>
                <a:rPr lang="en-US" sz="1800" b="0" i="0" u="none">
                  <a:solidFill>
                    <a:srgbClr val="FFFFFF"/>
                  </a:solidFill>
                  <a:latin typeface="Century Gothic"/>
                  <a:ea typeface="Century Gothic"/>
                  <a:cs typeface="Century Gothic"/>
                  <a:sym typeface="Century Gothic"/>
                </a:rPr>
                <a:t>Pollutants</a:t>
              </a:r>
              <a:endParaRPr/>
            </a:p>
          </p:txBody>
        </p:sp>
        <p:sp>
          <p:nvSpPr>
            <p:cNvPr id="230" name="Google Shape;230;p4"/>
            <p:cNvSpPr/>
            <p:nvPr/>
          </p:nvSpPr>
          <p:spPr>
            <a:xfrm>
              <a:off x="1357290" y="4143380"/>
              <a:ext cx="1857388" cy="857256"/>
            </a:xfrm>
            <a:prstGeom prst="roundRect">
              <a:avLst>
                <a:gd name="adj" fmla="val 16667"/>
              </a:avLst>
            </a:prstGeom>
            <a:solidFill>
              <a:srgbClr val="B04A0E"/>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1800"/>
                <a:buFont typeface="Century Gothic"/>
                <a:buNone/>
              </a:pPr>
              <a:r>
                <a:rPr lang="en-US" sz="1800" b="0" i="0" u="none">
                  <a:solidFill>
                    <a:srgbClr val="FFFFFF"/>
                  </a:solidFill>
                  <a:latin typeface="Century Gothic"/>
                  <a:ea typeface="Century Gothic"/>
                  <a:cs typeface="Century Gothic"/>
                  <a:sym typeface="Century Gothic"/>
                </a:rPr>
                <a:t>Environments</a:t>
              </a:r>
              <a:endParaRPr/>
            </a:p>
          </p:txBody>
        </p:sp>
      </p:grpSp>
      <p:sp>
        <p:nvSpPr>
          <p:cNvPr id="231" name="Google Shape;231;p4"/>
          <p:cNvSpPr/>
          <p:nvPr/>
        </p:nvSpPr>
        <p:spPr>
          <a:xfrm>
            <a:off x="5199062" y="5072062"/>
            <a:ext cx="2373312" cy="600075"/>
          </a:xfrm>
          <a:prstGeom prst="roundRect">
            <a:avLst>
              <a:gd name="adj" fmla="val 16667"/>
            </a:avLst>
          </a:prstGeom>
          <a:solidFill>
            <a:srgbClr val="1B494D"/>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Microorganisms</a:t>
            </a:r>
            <a:endParaRPr/>
          </a:p>
        </p:txBody>
      </p:sp>
      <p:sp>
        <p:nvSpPr>
          <p:cNvPr id="232" name="Google Shape;232;p4"/>
          <p:cNvSpPr/>
          <p:nvPr/>
        </p:nvSpPr>
        <p:spPr>
          <a:xfrm>
            <a:off x="5286375" y="5786437"/>
            <a:ext cx="2266950" cy="428625"/>
          </a:xfrm>
          <a:prstGeom prst="roundRect">
            <a:avLst>
              <a:gd name="adj" fmla="val 16667"/>
            </a:avLst>
          </a:prstGeom>
          <a:solidFill>
            <a:srgbClr val="1B494D"/>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Plants</a:t>
            </a:r>
            <a:endParaRPr/>
          </a:p>
        </p:txBody>
      </p:sp>
      <p:sp>
        <p:nvSpPr>
          <p:cNvPr id="233" name="Google Shape;233;p4"/>
          <p:cNvSpPr/>
          <p:nvPr/>
        </p:nvSpPr>
        <p:spPr>
          <a:xfrm>
            <a:off x="5341937" y="6329362"/>
            <a:ext cx="2230437" cy="457200"/>
          </a:xfrm>
          <a:prstGeom prst="roundRect">
            <a:avLst>
              <a:gd name="adj" fmla="val 16667"/>
            </a:avLst>
          </a:prstGeom>
          <a:solidFill>
            <a:srgbClr val="1B494D"/>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Enzymes</a:t>
            </a:r>
            <a:endParaRPr/>
          </a:p>
        </p:txBody>
      </p:sp>
      <p:sp>
        <p:nvSpPr>
          <p:cNvPr id="234" name="Google Shape;234;p4"/>
          <p:cNvSpPr/>
          <p:nvPr/>
        </p:nvSpPr>
        <p:spPr>
          <a:xfrm>
            <a:off x="1357312" y="5143500"/>
            <a:ext cx="1785937" cy="428625"/>
          </a:xfrm>
          <a:prstGeom prst="roundRect">
            <a:avLst>
              <a:gd name="adj" fmla="val 16667"/>
            </a:avLst>
          </a:prstGeom>
          <a:solidFill>
            <a:srgbClr val="1B494D"/>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Soil</a:t>
            </a:r>
            <a:endParaRPr/>
          </a:p>
        </p:txBody>
      </p:sp>
      <p:sp>
        <p:nvSpPr>
          <p:cNvPr id="235" name="Google Shape;235;p4"/>
          <p:cNvSpPr/>
          <p:nvPr/>
        </p:nvSpPr>
        <p:spPr>
          <a:xfrm>
            <a:off x="1357312" y="5729287"/>
            <a:ext cx="1785937" cy="342900"/>
          </a:xfrm>
          <a:prstGeom prst="roundRect">
            <a:avLst>
              <a:gd name="adj" fmla="val 16667"/>
            </a:avLst>
          </a:prstGeom>
          <a:solidFill>
            <a:srgbClr val="1B494D"/>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Water</a:t>
            </a:r>
            <a:endParaRPr/>
          </a:p>
        </p:txBody>
      </p:sp>
      <p:sp>
        <p:nvSpPr>
          <p:cNvPr id="236" name="Google Shape;236;p4"/>
          <p:cNvSpPr/>
          <p:nvPr/>
        </p:nvSpPr>
        <p:spPr>
          <a:xfrm>
            <a:off x="1357312" y="6215062"/>
            <a:ext cx="1785937" cy="428625"/>
          </a:xfrm>
          <a:prstGeom prst="roundRect">
            <a:avLst>
              <a:gd name="adj" fmla="val 16667"/>
            </a:avLst>
          </a:prstGeom>
          <a:solidFill>
            <a:srgbClr val="1B494D"/>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Air</a:t>
            </a:r>
            <a:endParaRPr/>
          </a:p>
        </p:txBody>
      </p:sp>
      <p:sp>
        <p:nvSpPr>
          <p:cNvPr id="237" name="Google Shape;237;p4"/>
          <p:cNvSpPr/>
          <p:nvPr/>
        </p:nvSpPr>
        <p:spPr>
          <a:xfrm>
            <a:off x="5786437" y="1357312"/>
            <a:ext cx="1285875" cy="571500"/>
          </a:xfrm>
          <a:prstGeom prst="roundRect">
            <a:avLst>
              <a:gd name="adj" fmla="val 16667"/>
            </a:avLst>
          </a:prstGeom>
          <a:solidFill>
            <a:srgbClr val="1B494D"/>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2F2F2"/>
              </a:buClr>
              <a:buSzPts val="1800"/>
              <a:buFont typeface="Century Gothic"/>
              <a:buNone/>
            </a:pPr>
            <a:r>
              <a:rPr lang="en-US" sz="1800" b="0" i="0" u="none">
                <a:solidFill>
                  <a:srgbClr val="F2F2F2"/>
                </a:solidFill>
                <a:latin typeface="Century Gothic"/>
                <a:ea typeface="Century Gothic"/>
                <a:cs typeface="Century Gothic"/>
                <a:sym typeface="Century Gothic"/>
              </a:rPr>
              <a:t>Organic</a:t>
            </a:r>
            <a:endParaRPr/>
          </a:p>
        </p:txBody>
      </p:sp>
      <p:sp>
        <p:nvSpPr>
          <p:cNvPr id="238" name="Google Shape;238;p4"/>
          <p:cNvSpPr/>
          <p:nvPr/>
        </p:nvSpPr>
        <p:spPr>
          <a:xfrm>
            <a:off x="1428750" y="1285875"/>
            <a:ext cx="1428750" cy="642937"/>
          </a:xfrm>
          <a:prstGeom prst="roundRect">
            <a:avLst>
              <a:gd name="adj" fmla="val 16667"/>
            </a:avLst>
          </a:prstGeom>
          <a:solidFill>
            <a:srgbClr val="1B494D"/>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entury Gothic"/>
              <a:buNone/>
            </a:pPr>
            <a:r>
              <a:rPr lang="en-US" sz="1800" b="0" i="0" u="none">
                <a:solidFill>
                  <a:schemeClr val="lt1"/>
                </a:solidFill>
                <a:latin typeface="Century Gothic"/>
                <a:ea typeface="Century Gothic"/>
                <a:cs typeface="Century Gothic"/>
                <a:sym typeface="Century Gothic"/>
              </a:rPr>
              <a:t>Inorganic</a:t>
            </a:r>
            <a:endParaRPr/>
          </a:p>
        </p:txBody>
      </p:sp>
      <p:sp>
        <p:nvSpPr>
          <p:cNvPr id="239" name="Google Shape;239;p4"/>
          <p:cNvSpPr/>
          <p:nvPr/>
        </p:nvSpPr>
        <p:spPr>
          <a:xfrm>
            <a:off x="7500937" y="1071562"/>
            <a:ext cx="1000125" cy="357187"/>
          </a:xfrm>
          <a:prstGeom prst="ellipse">
            <a:avLst/>
          </a:prstGeom>
          <a:solidFill>
            <a:srgbClr val="FFFF00"/>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A120E"/>
              </a:buClr>
              <a:buSzPts val="1600"/>
              <a:buFont typeface="Century Gothic"/>
              <a:buNone/>
            </a:pPr>
            <a:r>
              <a:rPr lang="en-US" sz="1600" b="0" i="0" u="none">
                <a:solidFill>
                  <a:srgbClr val="0A120E"/>
                </a:solidFill>
                <a:latin typeface="Century Gothic"/>
                <a:ea typeface="Century Gothic"/>
                <a:cs typeface="Century Gothic"/>
                <a:sym typeface="Century Gothic"/>
              </a:rPr>
              <a:t>Solid</a:t>
            </a:r>
            <a:endParaRPr/>
          </a:p>
        </p:txBody>
      </p:sp>
      <p:sp>
        <p:nvSpPr>
          <p:cNvPr id="240" name="Google Shape;240;p4"/>
          <p:cNvSpPr/>
          <p:nvPr/>
        </p:nvSpPr>
        <p:spPr>
          <a:xfrm>
            <a:off x="7500937" y="1500187"/>
            <a:ext cx="1143000" cy="428625"/>
          </a:xfrm>
          <a:prstGeom prst="ellipse">
            <a:avLst/>
          </a:prstGeom>
          <a:solidFill>
            <a:srgbClr val="FFFF00"/>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A120E"/>
              </a:buClr>
              <a:buSzPts val="1600"/>
              <a:buFont typeface="Century Gothic"/>
              <a:buNone/>
            </a:pPr>
            <a:r>
              <a:rPr lang="en-US" sz="1600" b="0" i="0" u="none">
                <a:solidFill>
                  <a:srgbClr val="0A120E"/>
                </a:solidFill>
                <a:latin typeface="Century Gothic"/>
                <a:ea typeface="Century Gothic"/>
                <a:cs typeface="Century Gothic"/>
                <a:sym typeface="Century Gothic"/>
              </a:rPr>
              <a:t>Liquid</a:t>
            </a:r>
            <a:endParaRPr/>
          </a:p>
        </p:txBody>
      </p:sp>
      <p:sp>
        <p:nvSpPr>
          <p:cNvPr id="241" name="Google Shape;241;p4"/>
          <p:cNvSpPr/>
          <p:nvPr/>
        </p:nvSpPr>
        <p:spPr>
          <a:xfrm>
            <a:off x="7572375" y="2000250"/>
            <a:ext cx="1000125" cy="357187"/>
          </a:xfrm>
          <a:prstGeom prst="ellipse">
            <a:avLst/>
          </a:prstGeom>
          <a:solidFill>
            <a:srgbClr val="FFFF00"/>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A120E"/>
              </a:buClr>
              <a:buSzPts val="1600"/>
              <a:buFont typeface="Century Gothic"/>
              <a:buNone/>
            </a:pPr>
            <a:r>
              <a:rPr lang="en-US" sz="1600" b="0" i="0" u="none">
                <a:solidFill>
                  <a:srgbClr val="0A120E"/>
                </a:solidFill>
                <a:latin typeface="Century Gothic"/>
                <a:ea typeface="Century Gothic"/>
                <a:cs typeface="Century Gothic"/>
                <a:sym typeface="Century Gothic"/>
              </a:rPr>
              <a:t>Gas</a:t>
            </a:r>
            <a:endParaRPr/>
          </a:p>
        </p:txBody>
      </p:sp>
      <p:cxnSp>
        <p:nvCxnSpPr>
          <p:cNvPr id="242" name="Google Shape;242;p4"/>
          <p:cNvCxnSpPr/>
          <p:nvPr/>
        </p:nvCxnSpPr>
        <p:spPr>
          <a:xfrm rot="10800000">
            <a:off x="2857500" y="1606550"/>
            <a:ext cx="571500" cy="393700"/>
          </a:xfrm>
          <a:prstGeom prst="straightConnector1">
            <a:avLst/>
          </a:prstGeom>
          <a:noFill/>
          <a:ln w="9525" cap="rnd" cmpd="sng">
            <a:solidFill>
              <a:schemeClr val="accent1"/>
            </a:solidFill>
            <a:prstDash val="solid"/>
            <a:miter lim="800000"/>
            <a:headEnd type="none" w="med" len="med"/>
            <a:tailEnd type="stealth" w="med" len="med"/>
          </a:ln>
        </p:spPr>
      </p:cxnSp>
      <p:cxnSp>
        <p:nvCxnSpPr>
          <p:cNvPr id="243" name="Google Shape;243;p4"/>
          <p:cNvCxnSpPr/>
          <p:nvPr/>
        </p:nvCxnSpPr>
        <p:spPr>
          <a:xfrm rot="10800000" flipH="1">
            <a:off x="5286375" y="1643062"/>
            <a:ext cx="500062" cy="357187"/>
          </a:xfrm>
          <a:prstGeom prst="straightConnector1">
            <a:avLst/>
          </a:prstGeom>
          <a:noFill/>
          <a:ln w="9525" cap="rnd" cmpd="sng">
            <a:solidFill>
              <a:schemeClr val="accent1"/>
            </a:solidFill>
            <a:prstDash val="solid"/>
            <a:miter lim="800000"/>
            <a:headEnd type="none" w="med" len="med"/>
            <a:tailEnd type="stealth" w="med" len="med"/>
          </a:ln>
        </p:spPr>
      </p:cxnSp>
      <p:cxnSp>
        <p:nvCxnSpPr>
          <p:cNvPr id="244" name="Google Shape;244;p4"/>
          <p:cNvCxnSpPr/>
          <p:nvPr/>
        </p:nvCxnSpPr>
        <p:spPr>
          <a:xfrm rot="10800000" flipH="1">
            <a:off x="7072312" y="1249362"/>
            <a:ext cx="428625" cy="393700"/>
          </a:xfrm>
          <a:prstGeom prst="straightConnector1">
            <a:avLst/>
          </a:prstGeom>
          <a:noFill/>
          <a:ln w="9525" cap="rnd" cmpd="sng">
            <a:solidFill>
              <a:schemeClr val="accent1"/>
            </a:solidFill>
            <a:prstDash val="solid"/>
            <a:miter lim="800000"/>
            <a:headEnd type="none" w="med" len="med"/>
            <a:tailEnd type="stealth" w="med" len="med"/>
          </a:ln>
        </p:spPr>
      </p:cxnSp>
      <p:cxnSp>
        <p:nvCxnSpPr>
          <p:cNvPr id="245" name="Google Shape;245;p4"/>
          <p:cNvCxnSpPr/>
          <p:nvPr/>
        </p:nvCxnSpPr>
        <p:spPr>
          <a:xfrm>
            <a:off x="7072312" y="1643062"/>
            <a:ext cx="428625" cy="71437"/>
          </a:xfrm>
          <a:prstGeom prst="straightConnector1">
            <a:avLst/>
          </a:prstGeom>
          <a:noFill/>
          <a:ln w="9525" cap="rnd" cmpd="sng">
            <a:solidFill>
              <a:schemeClr val="accent1"/>
            </a:solidFill>
            <a:prstDash val="solid"/>
            <a:miter lim="800000"/>
            <a:headEnd type="none" w="med" len="med"/>
            <a:tailEnd type="stealth" w="med" len="med"/>
          </a:ln>
        </p:spPr>
      </p:cxnSp>
      <p:cxnSp>
        <p:nvCxnSpPr>
          <p:cNvPr id="246" name="Google Shape;246;p4"/>
          <p:cNvCxnSpPr/>
          <p:nvPr/>
        </p:nvCxnSpPr>
        <p:spPr>
          <a:xfrm>
            <a:off x="7072312" y="1643062"/>
            <a:ext cx="500062" cy="534987"/>
          </a:xfrm>
          <a:prstGeom prst="straightConnector1">
            <a:avLst/>
          </a:prstGeom>
          <a:noFill/>
          <a:ln w="9525" cap="rnd" cmpd="sng">
            <a:solidFill>
              <a:schemeClr val="accent1"/>
            </a:solidFill>
            <a:prstDash val="solid"/>
            <a:miter lim="800000"/>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gtEl>
                                        <p:attrNameLst>
                                          <p:attrName>style.visibility</p:attrName>
                                        </p:attrNameLst>
                                      </p:cBhvr>
                                      <p:to>
                                        <p:strVal val="visible"/>
                                      </p:to>
                                    </p:set>
                                    <p:animEffect transition="in" filter="fade">
                                      <p:cBhvr>
                                        <p:cTn id="12" dur="500"/>
                                        <p:tgtEl>
                                          <p:spTgt spid="2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fade">
                                      <p:cBhvr>
                                        <p:cTn id="17" dur="500"/>
                                        <p:tgtEl>
                                          <p:spTgt spid="2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par>
                                <p:cTn id="23" presetID="10" presetClass="entr" presetSubtype="0" fill="hold"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fade">
                                      <p:cBhvr>
                                        <p:cTn id="25" dur="500"/>
                                        <p:tgtEl>
                                          <p:spTgt spid="239"/>
                                        </p:tgtEl>
                                      </p:cBhvr>
                                    </p:animEffect>
                                  </p:childTnLst>
                                </p:cTn>
                              </p:par>
                              <p:par>
                                <p:cTn id="26" presetID="10" presetClass="entr" presetSubtype="0" fill="hold" nodeType="withEffect">
                                  <p:stCondLst>
                                    <p:cond delay="0"/>
                                  </p:stCondLst>
                                  <p:childTnLst>
                                    <p:set>
                                      <p:cBhvr>
                                        <p:cTn id="27" dur="1" fill="hold">
                                          <p:stCondLst>
                                            <p:cond delay="0"/>
                                          </p:stCondLst>
                                        </p:cTn>
                                        <p:tgtEl>
                                          <p:spTgt spid="240"/>
                                        </p:tgtEl>
                                        <p:attrNameLst>
                                          <p:attrName>style.visibility</p:attrName>
                                        </p:attrNameLst>
                                      </p:cBhvr>
                                      <p:to>
                                        <p:strVal val="visible"/>
                                      </p:to>
                                    </p:set>
                                    <p:animEffect transition="in" filter="fade">
                                      <p:cBhvr>
                                        <p:cTn id="28" dur="500"/>
                                        <p:tgtEl>
                                          <p:spTgt spid="240"/>
                                        </p:tgtEl>
                                      </p:cBhvr>
                                    </p:animEffect>
                                  </p:childTnLst>
                                </p:cTn>
                              </p:par>
                              <p:par>
                                <p:cTn id="29" presetID="10" presetClass="entr" presetSubtype="0" fill="hold" nodeType="withEffect">
                                  <p:stCondLst>
                                    <p:cond delay="0"/>
                                  </p:stCondLst>
                                  <p:childTnLst>
                                    <p:set>
                                      <p:cBhvr>
                                        <p:cTn id="30" dur="1" fill="hold">
                                          <p:stCondLst>
                                            <p:cond delay="0"/>
                                          </p:stCondLst>
                                        </p:cTn>
                                        <p:tgtEl>
                                          <p:spTgt spid="241"/>
                                        </p:tgtEl>
                                        <p:attrNameLst>
                                          <p:attrName>style.visibility</p:attrName>
                                        </p:attrNameLst>
                                      </p:cBhvr>
                                      <p:to>
                                        <p:strVal val="visible"/>
                                      </p:to>
                                    </p:set>
                                    <p:animEffect transition="in" filter="fade">
                                      <p:cBhvr>
                                        <p:cTn id="31" dur="500"/>
                                        <p:tgtEl>
                                          <p:spTgt spid="2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8"/>
                                        </p:tgtEl>
                                        <p:attrNameLst>
                                          <p:attrName>style.visibility</p:attrName>
                                        </p:attrNameLst>
                                      </p:cBhvr>
                                      <p:to>
                                        <p:strVal val="visible"/>
                                      </p:to>
                                    </p:set>
                                    <p:animEffect transition="in" filter="fade">
                                      <p:cBhvr>
                                        <p:cTn id="36" dur="500"/>
                                        <p:tgtEl>
                                          <p:spTgt spid="23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34"/>
                                        </p:tgtEl>
                                        <p:attrNameLst>
                                          <p:attrName>style.visibility</p:attrName>
                                        </p:attrNameLst>
                                      </p:cBhvr>
                                      <p:to>
                                        <p:strVal val="visible"/>
                                      </p:to>
                                    </p:set>
                                    <p:anim calcmode="lin" valueType="num">
                                      <p:cBhvr additive="base">
                                        <p:cTn id="41" dur="500"/>
                                        <p:tgtEl>
                                          <p:spTgt spid="234"/>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35"/>
                                        </p:tgtEl>
                                        <p:attrNameLst>
                                          <p:attrName>style.visibility</p:attrName>
                                        </p:attrNameLst>
                                      </p:cBhvr>
                                      <p:to>
                                        <p:strVal val="visible"/>
                                      </p:to>
                                    </p:set>
                                    <p:anim calcmode="lin" valueType="num">
                                      <p:cBhvr additive="base">
                                        <p:cTn id="44" dur="500"/>
                                        <p:tgtEl>
                                          <p:spTgt spid="235"/>
                                        </p:tgtEl>
                                        <p:attrNameLst>
                                          <p:attrName>ppt_y</p:attrName>
                                        </p:attrNameLst>
                                      </p:cBhvr>
                                      <p:tavLst>
                                        <p:tav tm="0">
                                          <p:val>
                                            <p:strVal val="#ppt_y+1"/>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6"/>
                                        </p:tgtEl>
                                        <p:attrNameLst>
                                          <p:attrName>style.visibility</p:attrName>
                                        </p:attrNameLst>
                                      </p:cBhvr>
                                      <p:to>
                                        <p:strVal val="visible"/>
                                      </p:to>
                                    </p:set>
                                    <p:anim calcmode="lin" valueType="num">
                                      <p:cBhvr additive="base">
                                        <p:cTn id="47" dur="500"/>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
          <p:cNvSpPr txBox="1">
            <a:spLocks noGrp="1"/>
          </p:cNvSpPr>
          <p:nvPr>
            <p:ph type="title"/>
          </p:nvPr>
        </p:nvSpPr>
        <p:spPr>
          <a:xfrm>
            <a:off x="457200" y="274637"/>
            <a:ext cx="8229600" cy="725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4200"/>
              <a:buFont typeface="Century Gothic"/>
              <a:buNone/>
            </a:pPr>
            <a:r>
              <a:rPr lang="en-US" sz="4200" b="0" i="0" u="none">
                <a:solidFill>
                  <a:schemeClr val="lt2"/>
                </a:solidFill>
                <a:latin typeface="Century Gothic"/>
                <a:ea typeface="Century Gothic"/>
                <a:cs typeface="Century Gothic"/>
                <a:sym typeface="Century Gothic"/>
              </a:rPr>
              <a:t>Bioremediation related topics</a:t>
            </a:r>
            <a:endParaRPr/>
          </a:p>
        </p:txBody>
      </p:sp>
      <p:sp>
        <p:nvSpPr>
          <p:cNvPr id="252" name="Google Shape;252;p5"/>
          <p:cNvSpPr/>
          <p:nvPr/>
        </p:nvSpPr>
        <p:spPr>
          <a:xfrm>
            <a:off x="1428750" y="5000625"/>
            <a:ext cx="2198687" cy="642937"/>
          </a:xfrm>
          <a:prstGeom prst="roundRect">
            <a:avLst>
              <a:gd name="adj" fmla="val 16667"/>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Biosurfactants</a:t>
            </a:r>
            <a:endParaRPr/>
          </a:p>
        </p:txBody>
      </p:sp>
      <p:sp>
        <p:nvSpPr>
          <p:cNvPr id="253" name="Google Shape;253;p5"/>
          <p:cNvSpPr/>
          <p:nvPr/>
        </p:nvSpPr>
        <p:spPr>
          <a:xfrm>
            <a:off x="5715000" y="4857750"/>
            <a:ext cx="2286000" cy="714375"/>
          </a:xfrm>
          <a:prstGeom prst="roundRect">
            <a:avLst>
              <a:gd name="adj" fmla="val 4140"/>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Bioremediation techniques</a:t>
            </a:r>
            <a:endParaRPr/>
          </a:p>
        </p:txBody>
      </p:sp>
      <p:sp>
        <p:nvSpPr>
          <p:cNvPr id="254" name="Google Shape;254;p5"/>
          <p:cNvSpPr/>
          <p:nvPr/>
        </p:nvSpPr>
        <p:spPr>
          <a:xfrm>
            <a:off x="3571875" y="1428750"/>
            <a:ext cx="2071687" cy="571500"/>
          </a:xfrm>
          <a:prstGeom prst="roundRect">
            <a:avLst>
              <a:gd name="adj" fmla="val 16667"/>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Environments</a:t>
            </a:r>
            <a:endParaRPr/>
          </a:p>
        </p:txBody>
      </p:sp>
      <p:sp>
        <p:nvSpPr>
          <p:cNvPr id="255" name="Google Shape;255;p5"/>
          <p:cNvSpPr/>
          <p:nvPr/>
        </p:nvSpPr>
        <p:spPr>
          <a:xfrm>
            <a:off x="1476375" y="2071687"/>
            <a:ext cx="1903412" cy="571500"/>
          </a:xfrm>
          <a:prstGeom prst="roundRect">
            <a:avLst>
              <a:gd name="adj" fmla="val 16667"/>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Organisms</a:t>
            </a:r>
            <a:endParaRPr/>
          </a:p>
        </p:txBody>
      </p:sp>
      <p:sp>
        <p:nvSpPr>
          <p:cNvPr id="256" name="Google Shape;256;p5"/>
          <p:cNvSpPr/>
          <p:nvPr/>
        </p:nvSpPr>
        <p:spPr>
          <a:xfrm>
            <a:off x="428625" y="2928937"/>
            <a:ext cx="2500312" cy="642937"/>
          </a:xfrm>
          <a:prstGeom prst="roundRect">
            <a:avLst>
              <a:gd name="adj" fmla="val 16667"/>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Phytoremediation</a:t>
            </a:r>
            <a:endParaRPr/>
          </a:p>
        </p:txBody>
      </p:sp>
      <p:sp>
        <p:nvSpPr>
          <p:cNvPr id="257" name="Google Shape;257;p5"/>
          <p:cNvSpPr/>
          <p:nvPr/>
        </p:nvSpPr>
        <p:spPr>
          <a:xfrm>
            <a:off x="6000750" y="2857500"/>
            <a:ext cx="2214562" cy="785812"/>
          </a:xfrm>
          <a:prstGeom prst="roundRect">
            <a:avLst>
              <a:gd name="adj" fmla="val 16667"/>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Times New Roman"/>
              <a:buNone/>
            </a:pPr>
            <a:r>
              <a:rPr lang="en-US" sz="2000" b="0" i="0" u="none">
                <a:solidFill>
                  <a:srgbClr val="FFFFFF"/>
                </a:solidFill>
                <a:latin typeface="Times New Roman"/>
                <a:ea typeface="Times New Roman"/>
                <a:cs typeface="Times New Roman"/>
                <a:sym typeface="Times New Roman"/>
              </a:rPr>
              <a:t>Bioremediation of metals polluted environment</a:t>
            </a:r>
            <a:endParaRPr/>
          </a:p>
        </p:txBody>
      </p:sp>
      <p:sp>
        <p:nvSpPr>
          <p:cNvPr id="258" name="Google Shape;258;p5"/>
          <p:cNvSpPr/>
          <p:nvPr/>
        </p:nvSpPr>
        <p:spPr>
          <a:xfrm>
            <a:off x="3429000" y="5786437"/>
            <a:ext cx="2843212" cy="785812"/>
          </a:xfrm>
          <a:prstGeom prst="roundRect">
            <a:avLst>
              <a:gd name="adj" fmla="val 16667"/>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Enzymes separation and identification</a:t>
            </a:r>
            <a:endParaRPr/>
          </a:p>
        </p:txBody>
      </p:sp>
      <p:sp>
        <p:nvSpPr>
          <p:cNvPr id="259" name="Google Shape;259;p5"/>
          <p:cNvSpPr/>
          <p:nvPr/>
        </p:nvSpPr>
        <p:spPr>
          <a:xfrm>
            <a:off x="6215062" y="4000500"/>
            <a:ext cx="2857500" cy="642937"/>
          </a:xfrm>
          <a:prstGeom prst="roundRect">
            <a:avLst>
              <a:gd name="adj" fmla="val 16667"/>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Cells immobilization</a:t>
            </a:r>
            <a:endParaRPr/>
          </a:p>
        </p:txBody>
      </p:sp>
      <p:sp>
        <p:nvSpPr>
          <p:cNvPr id="260" name="Google Shape;260;p5"/>
          <p:cNvSpPr/>
          <p:nvPr/>
        </p:nvSpPr>
        <p:spPr>
          <a:xfrm>
            <a:off x="5857875" y="2071687"/>
            <a:ext cx="1593850" cy="571500"/>
          </a:xfrm>
          <a:prstGeom prst="roundRect">
            <a:avLst>
              <a:gd name="adj" fmla="val 16667"/>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Pollutants</a:t>
            </a:r>
            <a:endParaRPr/>
          </a:p>
        </p:txBody>
      </p:sp>
      <p:sp>
        <p:nvSpPr>
          <p:cNvPr id="261" name="Google Shape;261;p5"/>
          <p:cNvSpPr/>
          <p:nvPr/>
        </p:nvSpPr>
        <p:spPr>
          <a:xfrm>
            <a:off x="3000375" y="3214687"/>
            <a:ext cx="3000375" cy="1357312"/>
          </a:xfrm>
          <a:prstGeom prst="ellipse">
            <a:avLst/>
          </a:prstGeom>
          <a:solidFill>
            <a:schemeClr val="accent1"/>
          </a:solidFill>
          <a:ln w="19050" cap="rnd" cmpd="sng">
            <a:solidFill>
              <a:srgbClr val="800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a:solidFill>
                  <a:schemeClr val="lt1"/>
                </a:solidFill>
                <a:latin typeface="Times New Roman"/>
                <a:ea typeface="Times New Roman"/>
                <a:cs typeface="Times New Roman"/>
                <a:sym typeface="Times New Roman"/>
              </a:rPr>
              <a:t>Bioremediation</a:t>
            </a:r>
            <a:endParaRPr sz="2400" b="0" i="0" u="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262" name="Google Shape;262;p5"/>
          <p:cNvSpPr/>
          <p:nvPr/>
        </p:nvSpPr>
        <p:spPr>
          <a:xfrm>
            <a:off x="71437" y="4000500"/>
            <a:ext cx="2857500" cy="642937"/>
          </a:xfrm>
          <a:prstGeom prst="roundRect">
            <a:avLst>
              <a:gd name="adj" fmla="val 16667"/>
            </a:avLst>
          </a:prstGeom>
          <a:solidFill>
            <a:schemeClr val="accent2"/>
          </a:solidFill>
          <a:ln w="19050" cap="rnd" cmpd="sng">
            <a:solidFill>
              <a:srgbClr val="AC4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Times New Roman"/>
              <a:buNone/>
            </a:pPr>
            <a:r>
              <a:rPr lang="en-US" sz="2400" b="0" i="0" u="none">
                <a:solidFill>
                  <a:srgbClr val="FFFFFF"/>
                </a:solidFill>
                <a:latin typeface="Times New Roman"/>
                <a:ea typeface="Times New Roman"/>
                <a:cs typeface="Times New Roman"/>
                <a:sym typeface="Times New Roman"/>
              </a:rPr>
              <a:t>Enzymes  immobilization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6"/>
          <p:cNvSpPr txBox="1">
            <a:spLocks noGrp="1"/>
          </p:cNvSpPr>
          <p:nvPr>
            <p:ph type="title"/>
          </p:nvPr>
        </p:nvSpPr>
        <p:spPr>
          <a:xfrm>
            <a:off x="457200" y="0"/>
            <a:ext cx="8229600" cy="8683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4000"/>
              <a:buFont typeface="Times New Roman"/>
              <a:buNone/>
            </a:pPr>
            <a:r>
              <a:rPr lang="en-US" sz="4000" b="0" i="0" u="none">
                <a:solidFill>
                  <a:schemeClr val="lt2"/>
                </a:solidFill>
                <a:latin typeface="Times New Roman"/>
                <a:ea typeface="Times New Roman"/>
                <a:cs typeface="Times New Roman"/>
                <a:sym typeface="Times New Roman"/>
              </a:rPr>
              <a:t>Stages of a biodegradation study</a:t>
            </a:r>
            <a:endParaRPr/>
          </a:p>
        </p:txBody>
      </p:sp>
      <p:sp>
        <p:nvSpPr>
          <p:cNvPr id="268" name="Google Shape;268;p6"/>
          <p:cNvSpPr/>
          <p:nvPr/>
        </p:nvSpPr>
        <p:spPr>
          <a:xfrm>
            <a:off x="0" y="928670"/>
            <a:ext cx="4572032" cy="500066"/>
          </a:xfrm>
          <a:prstGeom prst="roundRect">
            <a:avLst>
              <a:gd name="adj" fmla="val 16667"/>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1- Isolation of the microorganism</a:t>
            </a:r>
            <a:endParaRPr sz="2400" b="0" i="0" u="none" strike="noStrike" cap="none">
              <a:solidFill>
                <a:schemeClr val="lt1"/>
              </a:solidFill>
              <a:latin typeface="Century Gothic"/>
              <a:ea typeface="Century Gothic"/>
              <a:cs typeface="Century Gothic"/>
              <a:sym typeface="Century Gothic"/>
            </a:endParaRPr>
          </a:p>
        </p:txBody>
      </p:sp>
      <p:sp>
        <p:nvSpPr>
          <p:cNvPr id="269" name="Google Shape;269;p6"/>
          <p:cNvSpPr/>
          <p:nvPr/>
        </p:nvSpPr>
        <p:spPr>
          <a:xfrm>
            <a:off x="2285984" y="3786190"/>
            <a:ext cx="5500726" cy="714380"/>
          </a:xfrm>
          <a:prstGeom prst="roundRect">
            <a:avLst>
              <a:gd name="adj" fmla="val 16667"/>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5- Determination of the biodegradation efficiency</a:t>
            </a:r>
            <a:endParaRPr sz="2400" b="0" i="0" u="none" strike="noStrike" cap="none">
              <a:solidFill>
                <a:schemeClr val="lt1"/>
              </a:solidFill>
              <a:latin typeface="Century Gothic"/>
              <a:ea typeface="Century Gothic"/>
              <a:cs typeface="Century Gothic"/>
              <a:sym typeface="Century Gothic"/>
            </a:endParaRPr>
          </a:p>
        </p:txBody>
      </p:sp>
      <p:sp>
        <p:nvSpPr>
          <p:cNvPr id="270" name="Google Shape;270;p6"/>
          <p:cNvSpPr/>
          <p:nvPr/>
        </p:nvSpPr>
        <p:spPr>
          <a:xfrm>
            <a:off x="1643042" y="2928934"/>
            <a:ext cx="5429288" cy="785818"/>
          </a:xfrm>
          <a:prstGeom prst="roundRect">
            <a:avLst>
              <a:gd name="adj" fmla="val 16667"/>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4- Optimization of the biodegradation conditions</a:t>
            </a:r>
            <a:endParaRPr sz="2400" b="0" i="0" u="none" strike="noStrike" cap="none">
              <a:solidFill>
                <a:schemeClr val="lt1"/>
              </a:solidFill>
              <a:latin typeface="Century Gothic"/>
              <a:ea typeface="Century Gothic"/>
              <a:cs typeface="Century Gothic"/>
              <a:sym typeface="Century Gothic"/>
            </a:endParaRPr>
          </a:p>
        </p:txBody>
      </p:sp>
      <p:sp>
        <p:nvSpPr>
          <p:cNvPr id="271" name="Google Shape;271;p6"/>
          <p:cNvSpPr/>
          <p:nvPr/>
        </p:nvSpPr>
        <p:spPr>
          <a:xfrm>
            <a:off x="785786" y="2285992"/>
            <a:ext cx="5357850" cy="571504"/>
          </a:xfrm>
          <a:prstGeom prst="roundRect">
            <a:avLst>
              <a:gd name="adj" fmla="val 16667"/>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3- Identification of the microbial isolate</a:t>
            </a:r>
            <a:endParaRPr sz="2400" b="0" i="0" u="none" strike="noStrike" cap="none">
              <a:solidFill>
                <a:schemeClr val="lt1"/>
              </a:solidFill>
              <a:latin typeface="Century Gothic"/>
              <a:ea typeface="Century Gothic"/>
              <a:cs typeface="Century Gothic"/>
              <a:sym typeface="Century Gothic"/>
            </a:endParaRPr>
          </a:p>
        </p:txBody>
      </p:sp>
      <p:sp>
        <p:nvSpPr>
          <p:cNvPr id="272" name="Google Shape;272;p6"/>
          <p:cNvSpPr/>
          <p:nvPr/>
        </p:nvSpPr>
        <p:spPr>
          <a:xfrm>
            <a:off x="214282" y="1571612"/>
            <a:ext cx="5000660" cy="571504"/>
          </a:xfrm>
          <a:prstGeom prst="roundRect">
            <a:avLst>
              <a:gd name="adj" fmla="val 16667"/>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2- Purification of the obtained isolates</a:t>
            </a:r>
            <a:endParaRPr sz="2400" b="0" i="0" u="none" strike="noStrike" cap="none">
              <a:solidFill>
                <a:schemeClr val="lt1"/>
              </a:solidFill>
              <a:latin typeface="Century Gothic"/>
              <a:ea typeface="Century Gothic"/>
              <a:cs typeface="Century Gothic"/>
              <a:sym typeface="Century Gothic"/>
            </a:endParaRPr>
          </a:p>
        </p:txBody>
      </p:sp>
      <p:sp>
        <p:nvSpPr>
          <p:cNvPr id="273" name="Google Shape;273;p6"/>
          <p:cNvSpPr/>
          <p:nvPr/>
        </p:nvSpPr>
        <p:spPr>
          <a:xfrm>
            <a:off x="2928926" y="4572008"/>
            <a:ext cx="6215074" cy="642942"/>
          </a:xfrm>
          <a:prstGeom prst="roundRect">
            <a:avLst>
              <a:gd name="adj" fmla="val 16667"/>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ctr" anchorCtr="1">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6- Identification of the biodegradation products.</a:t>
            </a:r>
            <a:endParaRPr/>
          </a:p>
          <a:p>
            <a:pPr marL="0" marR="0" lvl="0" indent="0" algn="ctr" rtl="1">
              <a:lnSpc>
                <a:spcPct val="100000"/>
              </a:lnSpc>
              <a:spcBef>
                <a:spcPts val="0"/>
              </a:spcBef>
              <a:spcAft>
                <a:spcPts val="0"/>
              </a:spcAft>
              <a:buClr>
                <a:schemeClr val="lt1"/>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74" name="Google Shape;274;p6"/>
          <p:cNvSpPr/>
          <p:nvPr/>
        </p:nvSpPr>
        <p:spPr>
          <a:xfrm>
            <a:off x="3929058" y="5286388"/>
            <a:ext cx="4572032" cy="642942"/>
          </a:xfrm>
          <a:prstGeom prst="roundRect">
            <a:avLst>
              <a:gd name="adj" fmla="val 23549"/>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7- Cell or enzyme immobilization.</a:t>
            </a:r>
            <a:endParaRPr/>
          </a:p>
          <a:p>
            <a:pPr marL="0" marR="0" lvl="0" indent="0" algn="ctr" rtl="1">
              <a:lnSpc>
                <a:spcPct val="100000"/>
              </a:lnSpc>
              <a:spcBef>
                <a:spcPts val="0"/>
              </a:spcBef>
              <a:spcAft>
                <a:spcPts val="0"/>
              </a:spcAft>
              <a:buClr>
                <a:schemeClr val="lt1"/>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75" name="Google Shape;275;p6"/>
          <p:cNvSpPr/>
          <p:nvPr/>
        </p:nvSpPr>
        <p:spPr>
          <a:xfrm>
            <a:off x="4571968" y="6072206"/>
            <a:ext cx="4572032" cy="642918"/>
          </a:xfrm>
          <a:prstGeom prst="roundRect">
            <a:avLst>
              <a:gd name="adj" fmla="val 16667"/>
            </a:avLst>
          </a:prstGeom>
          <a:solidFill>
            <a:schemeClr val="accen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8- Enzyme identification.</a:t>
            </a:r>
            <a:endParaRPr sz="2400" b="0" i="0" u="none" strike="noStrike" cap="none">
              <a:solidFill>
                <a:schemeClr val="lt1"/>
              </a:solidFill>
              <a:latin typeface="Century Gothic"/>
              <a:ea typeface="Century Gothic"/>
              <a:cs typeface="Century Gothic"/>
              <a:sym typeface="Century Gothic"/>
            </a:endParaRPr>
          </a:p>
        </p:txBody>
      </p:sp>
    </p:spTree>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7"/>
          <p:cNvSpPr txBox="1">
            <a:spLocks noGrp="1"/>
          </p:cNvSpPr>
          <p:nvPr>
            <p:ph type="body" idx="4294967295"/>
          </p:nvPr>
        </p:nvSpPr>
        <p:spPr>
          <a:xfrm>
            <a:off x="0" y="1071562"/>
            <a:ext cx="8229600" cy="12858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1920"/>
              <a:buFont typeface="Noto Sans Symbols"/>
              <a:buChar char="►"/>
            </a:pPr>
            <a:r>
              <a:rPr lang="en-US" sz="2400" b="0" i="0" u="none">
                <a:solidFill>
                  <a:schemeClr val="lt1"/>
                </a:solidFill>
                <a:latin typeface="Times New Roman"/>
                <a:ea typeface="Times New Roman"/>
                <a:cs typeface="Times New Roman"/>
                <a:sym typeface="Times New Roman"/>
              </a:rPr>
              <a:t>Immobilized enzymes (or cells) is defined as the enzyme that physically or chemically confined in defined materials with retention of its catalytic activity. </a:t>
            </a:r>
            <a:endParaRPr/>
          </a:p>
          <a:p>
            <a:pPr marL="342900" marR="0" lvl="0" indent="-220980" algn="l" rtl="0">
              <a:lnSpc>
                <a:spcPct val="100000"/>
              </a:lnSpc>
              <a:spcBef>
                <a:spcPts val="1000"/>
              </a:spcBef>
              <a:spcAft>
                <a:spcPts val="0"/>
              </a:spcAft>
              <a:buClr>
                <a:srgbClr val="8AD0D6"/>
              </a:buClr>
              <a:buSzPts val="1920"/>
              <a:buFont typeface="Noto Sans Symbols"/>
              <a:buNone/>
            </a:pPr>
            <a:endParaRPr sz="2400" b="0" i="0" u="none">
              <a:solidFill>
                <a:schemeClr val="lt1"/>
              </a:solidFill>
              <a:latin typeface="Times New Roman"/>
              <a:ea typeface="Times New Roman"/>
              <a:cs typeface="Times New Roman"/>
              <a:sym typeface="Times New Roman"/>
            </a:endParaRPr>
          </a:p>
          <a:p>
            <a:pPr marL="342900" marR="0" lvl="0" indent="-342900" algn="l" rtl="0">
              <a:lnSpc>
                <a:spcPct val="90000"/>
              </a:lnSpc>
              <a:spcBef>
                <a:spcPts val="1000"/>
              </a:spcBef>
              <a:spcAft>
                <a:spcPts val="0"/>
              </a:spcAft>
              <a:buClr>
                <a:srgbClr val="8AD0D6"/>
              </a:buClr>
              <a:buSzPts val="1920"/>
              <a:buFont typeface="Noto Sans Symbols"/>
              <a:buNone/>
            </a:pPr>
            <a:endParaRPr sz="2400" b="1" i="0" u="none">
              <a:solidFill>
                <a:schemeClr val="lt1"/>
              </a:solidFill>
              <a:latin typeface="Times New Roman"/>
              <a:ea typeface="Times New Roman"/>
              <a:cs typeface="Times New Roman"/>
              <a:sym typeface="Times New Roman"/>
            </a:endParaRPr>
          </a:p>
          <a:p>
            <a:pPr marL="342900" marR="0" lvl="0" indent="-342900" algn="l" rtl="0">
              <a:lnSpc>
                <a:spcPct val="90000"/>
              </a:lnSpc>
              <a:spcBef>
                <a:spcPts val="1000"/>
              </a:spcBef>
              <a:spcAft>
                <a:spcPts val="0"/>
              </a:spcAft>
              <a:buClr>
                <a:srgbClr val="8AD0D6"/>
              </a:buClr>
              <a:buSzPts val="1920"/>
              <a:buFont typeface="Noto Sans Symbols"/>
              <a:buNone/>
            </a:pPr>
            <a:endParaRPr sz="2400" b="0" i="0" u="none">
              <a:solidFill>
                <a:schemeClr val="lt1"/>
              </a:solidFill>
              <a:latin typeface="Times New Roman"/>
              <a:ea typeface="Times New Roman"/>
              <a:cs typeface="Times New Roman"/>
              <a:sym typeface="Times New Roman"/>
            </a:endParaRPr>
          </a:p>
          <a:p>
            <a:pPr marL="342900" marR="0" lvl="0" indent="-220980" algn="l" rtl="0">
              <a:lnSpc>
                <a:spcPct val="100000"/>
              </a:lnSpc>
              <a:spcBef>
                <a:spcPts val="1000"/>
              </a:spcBef>
              <a:spcAft>
                <a:spcPts val="0"/>
              </a:spcAft>
              <a:buClr>
                <a:srgbClr val="8AD0D6"/>
              </a:buClr>
              <a:buSzPts val="1920"/>
              <a:buFont typeface="Noto Sans Symbols"/>
              <a:buNone/>
            </a:pPr>
            <a:endParaRPr sz="2400" b="0" i="0" u="none">
              <a:solidFill>
                <a:schemeClr val="lt1"/>
              </a:solidFill>
              <a:latin typeface="Times New Roman"/>
              <a:ea typeface="Times New Roman"/>
              <a:cs typeface="Times New Roman"/>
              <a:sym typeface="Times New Roman"/>
            </a:endParaRPr>
          </a:p>
          <a:p>
            <a:pPr marL="342900" marR="0" lvl="0" indent="-220980" algn="l" rtl="0">
              <a:spcBef>
                <a:spcPts val="1000"/>
              </a:spcBef>
              <a:spcAft>
                <a:spcPts val="0"/>
              </a:spcAft>
              <a:buClr>
                <a:srgbClr val="8AD0D6"/>
              </a:buClr>
              <a:buSzPts val="1920"/>
              <a:buFont typeface="Noto Sans Symbols"/>
              <a:buNone/>
            </a:pPr>
            <a:endParaRPr sz="2400" b="0" i="0" u="none">
              <a:solidFill>
                <a:schemeClr val="lt1"/>
              </a:solidFill>
              <a:latin typeface="Times New Roman"/>
              <a:ea typeface="Times New Roman"/>
              <a:cs typeface="Times New Roman"/>
              <a:sym typeface="Times New Roman"/>
            </a:endParaRPr>
          </a:p>
        </p:txBody>
      </p:sp>
      <p:sp>
        <p:nvSpPr>
          <p:cNvPr id="281" name="Google Shape;281;p7"/>
          <p:cNvSpPr txBox="1">
            <a:spLocks noGrp="1"/>
          </p:cNvSpPr>
          <p:nvPr>
            <p:ph type="title" idx="4294967295"/>
          </p:nvPr>
        </p:nvSpPr>
        <p:spPr>
          <a:xfrm>
            <a:off x="0" y="0"/>
            <a:ext cx="82296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3600"/>
              <a:buFont typeface="Times New Roman"/>
              <a:buNone/>
            </a:pPr>
            <a:r>
              <a:rPr lang="en-US" sz="3600" b="0" i="0" u="none" strike="noStrike" cap="none">
                <a:solidFill>
                  <a:schemeClr val="lt2"/>
                </a:solidFill>
                <a:latin typeface="Times New Roman"/>
                <a:ea typeface="Times New Roman"/>
                <a:cs typeface="Times New Roman"/>
                <a:sym typeface="Times New Roman"/>
              </a:rPr>
              <a:t>Cells and Enzymes immobilization: </a:t>
            </a:r>
            <a:endParaRPr/>
          </a:p>
        </p:txBody>
      </p:sp>
      <p:sp>
        <p:nvSpPr>
          <p:cNvPr id="282" name="Google Shape;282;p7"/>
          <p:cNvSpPr/>
          <p:nvPr/>
        </p:nvSpPr>
        <p:spPr>
          <a:xfrm>
            <a:off x="3286115" y="2643182"/>
            <a:ext cx="2780855" cy="642942"/>
          </a:xfrm>
          <a:prstGeom prst="roundRect">
            <a:avLst>
              <a:gd name="adj" fmla="val 16667"/>
            </a:avLst>
          </a:prstGeom>
          <a:solidFill>
            <a:srgbClr val="0E282A"/>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000"/>
              <a:buFont typeface="Times New Roman"/>
              <a:buNone/>
            </a:pPr>
            <a:r>
              <a:rPr lang="en-US" sz="2000" b="1" i="0" u="none" strike="noStrike" cap="none">
                <a:solidFill>
                  <a:schemeClr val="lt1"/>
                </a:solidFill>
                <a:latin typeface="Times New Roman"/>
                <a:ea typeface="Times New Roman"/>
                <a:cs typeface="Times New Roman"/>
                <a:sym typeface="Times New Roman"/>
              </a:rPr>
              <a:t>The immobilization methods </a:t>
            </a:r>
            <a:endParaRPr sz="2000" b="0" i="0" u="none" strike="noStrike" cap="none">
              <a:solidFill>
                <a:schemeClr val="lt1"/>
              </a:solidFill>
              <a:latin typeface="Century Gothic"/>
              <a:ea typeface="Century Gothic"/>
              <a:cs typeface="Century Gothic"/>
              <a:sym typeface="Century Gothic"/>
            </a:endParaRPr>
          </a:p>
        </p:txBody>
      </p:sp>
      <p:sp>
        <p:nvSpPr>
          <p:cNvPr id="283" name="Google Shape;283;p7"/>
          <p:cNvSpPr/>
          <p:nvPr/>
        </p:nvSpPr>
        <p:spPr>
          <a:xfrm>
            <a:off x="142844" y="3714752"/>
            <a:ext cx="3000396" cy="571504"/>
          </a:xfrm>
          <a:prstGeom prst="roundRect">
            <a:avLst>
              <a:gd name="adj" fmla="val 16667"/>
            </a:avLst>
          </a:prstGeom>
          <a:solidFill>
            <a:srgbClr val="0E282A"/>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US" sz="2000" b="0" i="0" u="none" strike="noStrike" cap="none">
                <a:solidFill>
                  <a:schemeClr val="lt1"/>
                </a:solidFill>
                <a:latin typeface="Times New Roman"/>
                <a:ea typeface="Times New Roman"/>
                <a:cs typeface="Times New Roman"/>
                <a:sym typeface="Times New Roman"/>
              </a:rPr>
              <a:t>1- Carrier-binding methods.</a:t>
            </a:r>
            <a:endParaRPr/>
          </a:p>
        </p:txBody>
      </p:sp>
      <p:sp>
        <p:nvSpPr>
          <p:cNvPr id="284" name="Google Shape;284;p7"/>
          <p:cNvSpPr/>
          <p:nvPr/>
        </p:nvSpPr>
        <p:spPr>
          <a:xfrm>
            <a:off x="3357553" y="3643314"/>
            <a:ext cx="2780855" cy="642942"/>
          </a:xfrm>
          <a:prstGeom prst="roundRect">
            <a:avLst>
              <a:gd name="adj" fmla="val 16667"/>
            </a:avLst>
          </a:prstGeom>
          <a:solidFill>
            <a:srgbClr val="0E282A"/>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2000"/>
              <a:buFont typeface="Times New Roman"/>
              <a:buNone/>
            </a:pPr>
            <a:r>
              <a:rPr lang="en-US" sz="2000" b="0" i="0" u="none" strike="noStrike" cap="none">
                <a:solidFill>
                  <a:schemeClr val="lt1"/>
                </a:solidFill>
                <a:latin typeface="Times New Roman"/>
                <a:ea typeface="Times New Roman"/>
                <a:cs typeface="Times New Roman"/>
                <a:sym typeface="Times New Roman"/>
              </a:rPr>
              <a:t>2- Cross-linking methods.</a:t>
            </a:r>
            <a:endParaRPr sz="2000" b="0" i="0" u="none" strike="noStrike" cap="none">
              <a:solidFill>
                <a:schemeClr val="lt1"/>
              </a:solidFill>
              <a:latin typeface="Century Gothic"/>
              <a:ea typeface="Century Gothic"/>
              <a:cs typeface="Century Gothic"/>
              <a:sym typeface="Century Gothic"/>
            </a:endParaRPr>
          </a:p>
        </p:txBody>
      </p:sp>
      <p:sp>
        <p:nvSpPr>
          <p:cNvPr id="285" name="Google Shape;285;p7"/>
          <p:cNvSpPr/>
          <p:nvPr/>
        </p:nvSpPr>
        <p:spPr>
          <a:xfrm>
            <a:off x="6215073" y="3643314"/>
            <a:ext cx="2780855" cy="642942"/>
          </a:xfrm>
          <a:prstGeom prst="roundRect">
            <a:avLst>
              <a:gd name="adj" fmla="val 16667"/>
            </a:avLst>
          </a:prstGeom>
          <a:solidFill>
            <a:srgbClr val="0E282A"/>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US" sz="2000" b="0" i="0" u="none" strike="noStrike" cap="none">
                <a:solidFill>
                  <a:schemeClr val="lt1"/>
                </a:solidFill>
                <a:latin typeface="Times New Roman"/>
                <a:ea typeface="Times New Roman"/>
                <a:cs typeface="Times New Roman"/>
                <a:sym typeface="Times New Roman"/>
              </a:rPr>
              <a:t>3- Entrapping methods. </a:t>
            </a:r>
            <a:endParaRPr/>
          </a:p>
        </p:txBody>
      </p:sp>
      <p:sp>
        <p:nvSpPr>
          <p:cNvPr id="286" name="Google Shape;286;p7"/>
          <p:cNvSpPr/>
          <p:nvPr/>
        </p:nvSpPr>
        <p:spPr>
          <a:xfrm>
            <a:off x="142844" y="4429132"/>
            <a:ext cx="3357586" cy="571504"/>
          </a:xfrm>
          <a:prstGeom prst="roundRect">
            <a:avLst>
              <a:gd name="adj" fmla="val 16667"/>
            </a:avLst>
          </a:prstGeom>
          <a:solidFill>
            <a:srgbClr val="F7BF9E"/>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1) Covalent binding methods</a:t>
            </a:r>
            <a:endParaRPr sz="1800" b="0" i="0" u="none" strike="noStrike" cap="none">
              <a:solidFill>
                <a:schemeClr val="dk1"/>
              </a:solidFill>
              <a:latin typeface="Century Gothic"/>
              <a:ea typeface="Century Gothic"/>
              <a:cs typeface="Century Gothic"/>
              <a:sym typeface="Century Gothic"/>
            </a:endParaRPr>
          </a:p>
        </p:txBody>
      </p:sp>
      <p:sp>
        <p:nvSpPr>
          <p:cNvPr id="287" name="Google Shape;287;p7"/>
          <p:cNvSpPr/>
          <p:nvPr/>
        </p:nvSpPr>
        <p:spPr>
          <a:xfrm>
            <a:off x="142844" y="5072074"/>
            <a:ext cx="3286148" cy="500066"/>
          </a:xfrm>
          <a:prstGeom prst="roundRect">
            <a:avLst>
              <a:gd name="adj" fmla="val 16667"/>
            </a:avLst>
          </a:prstGeom>
          <a:solidFill>
            <a:srgbClr val="F7BF9E"/>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365760" marR="0" lvl="0" indent="-256032" algn="l" rtl="0">
              <a:lnSpc>
                <a:spcPct val="100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2- Ionic binding methods.</a:t>
            </a:r>
            <a:endParaRPr/>
          </a:p>
        </p:txBody>
      </p:sp>
      <p:sp>
        <p:nvSpPr>
          <p:cNvPr id="288" name="Google Shape;288;p7"/>
          <p:cNvSpPr/>
          <p:nvPr/>
        </p:nvSpPr>
        <p:spPr>
          <a:xfrm>
            <a:off x="142844" y="5643578"/>
            <a:ext cx="3214710" cy="428628"/>
          </a:xfrm>
          <a:prstGeom prst="roundRect">
            <a:avLst>
              <a:gd name="adj" fmla="val 16667"/>
            </a:avLst>
          </a:prstGeom>
          <a:solidFill>
            <a:srgbClr val="F7BF9E"/>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365760" marR="0" lvl="0" indent="-256032" algn="l" rtl="0">
              <a:lnSpc>
                <a:spcPct val="100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3- Physical adsorption.</a:t>
            </a:r>
            <a:endParaRPr/>
          </a:p>
        </p:txBody>
      </p:sp>
      <p:sp>
        <p:nvSpPr>
          <p:cNvPr id="289" name="Google Shape;289;p7"/>
          <p:cNvSpPr/>
          <p:nvPr/>
        </p:nvSpPr>
        <p:spPr>
          <a:xfrm>
            <a:off x="71407" y="6143644"/>
            <a:ext cx="3500462" cy="428628"/>
          </a:xfrm>
          <a:prstGeom prst="roundRect">
            <a:avLst>
              <a:gd name="adj" fmla="val 16667"/>
            </a:avLst>
          </a:prstGeom>
          <a:solidFill>
            <a:srgbClr val="F7BF9E"/>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365760" marR="0" lvl="0" indent="-256032" algn="l" rtl="0">
              <a:lnSpc>
                <a:spcPct val="100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4- Bio-specific binding methods.</a:t>
            </a:r>
            <a:endParaRPr/>
          </a:p>
        </p:txBody>
      </p:sp>
      <p:sp>
        <p:nvSpPr>
          <p:cNvPr id="290" name="Google Shape;290;p7"/>
          <p:cNvSpPr/>
          <p:nvPr/>
        </p:nvSpPr>
        <p:spPr>
          <a:xfrm>
            <a:off x="6500794" y="5572140"/>
            <a:ext cx="1714544" cy="428628"/>
          </a:xfrm>
          <a:prstGeom prst="roundRect">
            <a:avLst>
              <a:gd name="adj" fmla="val 16667"/>
            </a:avLst>
          </a:prstGeom>
          <a:solidFill>
            <a:srgbClr val="F7BF9E"/>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3- Membrane.</a:t>
            </a:r>
            <a:endParaRPr/>
          </a:p>
        </p:txBody>
      </p:sp>
      <p:sp>
        <p:nvSpPr>
          <p:cNvPr id="291" name="Google Shape;291;p7"/>
          <p:cNvSpPr/>
          <p:nvPr/>
        </p:nvSpPr>
        <p:spPr>
          <a:xfrm>
            <a:off x="6500826" y="5000636"/>
            <a:ext cx="1857388" cy="428628"/>
          </a:xfrm>
          <a:prstGeom prst="roundRect">
            <a:avLst>
              <a:gd name="adj" fmla="val 16667"/>
            </a:avLst>
          </a:prstGeom>
          <a:solidFill>
            <a:srgbClr val="F7BF9E"/>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2- Microcapsule.</a:t>
            </a:r>
            <a:endParaRPr/>
          </a:p>
        </p:txBody>
      </p:sp>
      <p:sp>
        <p:nvSpPr>
          <p:cNvPr id="292" name="Google Shape;292;p7"/>
          <p:cNvSpPr/>
          <p:nvPr/>
        </p:nvSpPr>
        <p:spPr>
          <a:xfrm>
            <a:off x="6500826" y="4429132"/>
            <a:ext cx="1928858" cy="428628"/>
          </a:xfrm>
          <a:prstGeom prst="roundRect">
            <a:avLst>
              <a:gd name="adj" fmla="val 16667"/>
            </a:avLst>
          </a:prstGeom>
          <a:solidFill>
            <a:srgbClr val="F7BF9E"/>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1- </a:t>
            </a:r>
            <a:r>
              <a:rPr lang="en-US" sz="1800" b="1" i="0" u="none" strike="noStrike" cap="none">
                <a:solidFill>
                  <a:schemeClr val="dk1"/>
                </a:solidFill>
                <a:latin typeface="Times New Roman"/>
                <a:ea typeface="Times New Roman"/>
                <a:cs typeface="Times New Roman"/>
                <a:sym typeface="Times New Roman"/>
              </a:rPr>
              <a:t>lattice method.</a:t>
            </a:r>
            <a:endParaRPr/>
          </a:p>
        </p:txBody>
      </p:sp>
      <p:sp>
        <p:nvSpPr>
          <p:cNvPr id="293" name="Google Shape;293;p7"/>
          <p:cNvSpPr/>
          <p:nvPr/>
        </p:nvSpPr>
        <p:spPr>
          <a:xfrm>
            <a:off x="6429388" y="6143644"/>
            <a:ext cx="2357454" cy="428628"/>
          </a:xfrm>
          <a:prstGeom prst="roundRect">
            <a:avLst>
              <a:gd name="adj" fmla="val 16667"/>
            </a:avLst>
          </a:prstGeom>
          <a:solidFill>
            <a:srgbClr val="F7BF9E"/>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4- Reversed micelle</a:t>
            </a:r>
            <a:r>
              <a:rPr lang="en-US" sz="1800" b="0" i="0" u="none" strike="noStrike" cap="none">
                <a:solidFill>
                  <a:schemeClr val="dk1"/>
                </a:solidFill>
                <a:latin typeface="Times New Roman"/>
                <a:ea typeface="Times New Roman"/>
                <a:cs typeface="Times New Roman"/>
                <a:sym typeface="Times New Roman"/>
              </a:rPr>
              <a:t>.</a:t>
            </a:r>
            <a:endParaRPr sz="1800" b="0" i="0" u="none" strike="noStrike" cap="none">
              <a:solidFill>
                <a:schemeClr val="dk1"/>
              </a:solidFill>
              <a:latin typeface="Century Gothic"/>
              <a:ea typeface="Century Gothic"/>
              <a:cs typeface="Century Gothic"/>
              <a:sym typeface="Century Gothic"/>
            </a:endParaRPr>
          </a:p>
        </p:txBody>
      </p:sp>
      <p:cxnSp>
        <p:nvCxnSpPr>
          <p:cNvPr id="294" name="Google Shape;294;p7"/>
          <p:cNvCxnSpPr/>
          <p:nvPr/>
        </p:nvCxnSpPr>
        <p:spPr>
          <a:xfrm flipH="1">
            <a:off x="1643175" y="3286125"/>
            <a:ext cx="3033600" cy="428700"/>
          </a:xfrm>
          <a:prstGeom prst="bentConnector3">
            <a:avLst>
              <a:gd name="adj1" fmla="val 50000"/>
            </a:avLst>
          </a:prstGeom>
          <a:noFill/>
          <a:ln w="28575" cap="rnd" cmpd="sng">
            <a:solidFill>
              <a:schemeClr val="accent1"/>
            </a:solidFill>
            <a:prstDash val="solid"/>
            <a:miter lim="800000"/>
            <a:headEnd type="none" w="med" len="med"/>
            <a:tailEnd type="stealth" w="med" len="med"/>
          </a:ln>
        </p:spPr>
      </p:cxnSp>
      <p:cxnSp>
        <p:nvCxnSpPr>
          <p:cNvPr id="295" name="Google Shape;295;p7"/>
          <p:cNvCxnSpPr/>
          <p:nvPr/>
        </p:nvCxnSpPr>
        <p:spPr>
          <a:xfrm>
            <a:off x="4643437" y="3500437"/>
            <a:ext cx="2962200" cy="142800"/>
          </a:xfrm>
          <a:prstGeom prst="bentConnector2">
            <a:avLst/>
          </a:prstGeom>
          <a:noFill/>
          <a:ln w="28575" cap="rnd" cmpd="sng">
            <a:solidFill>
              <a:schemeClr val="accent1"/>
            </a:solidFill>
            <a:prstDash val="solid"/>
            <a:miter lim="800000"/>
            <a:headEnd type="none" w="med" len="med"/>
            <a:tailEnd type="stealth" w="med" len="med"/>
          </a:ln>
        </p:spPr>
      </p:cxnSp>
      <p:cxnSp>
        <p:nvCxnSpPr>
          <p:cNvPr id="296" name="Google Shape;296;p7"/>
          <p:cNvCxnSpPr/>
          <p:nvPr/>
        </p:nvCxnSpPr>
        <p:spPr>
          <a:xfrm rot="5400000">
            <a:off x="4570412" y="3429000"/>
            <a:ext cx="287337" cy="1587"/>
          </a:xfrm>
          <a:prstGeom prst="straightConnector1">
            <a:avLst/>
          </a:prstGeom>
          <a:noFill/>
          <a:ln w="28575" cap="rnd" cmpd="sng">
            <a:solidFill>
              <a:schemeClr val="accent1"/>
            </a:solidFill>
            <a:prstDash val="solid"/>
            <a:miter lim="800000"/>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8"/>
          <p:cNvSpPr txBox="1">
            <a:spLocks noGrp="1"/>
          </p:cNvSpPr>
          <p:nvPr>
            <p:ph type="body" idx="4294967295"/>
          </p:nvPr>
        </p:nvSpPr>
        <p:spPr>
          <a:xfrm>
            <a:off x="0" y="1481137"/>
            <a:ext cx="8229600" cy="4525962"/>
          </a:xfrm>
          <a:prstGeom prst="rect">
            <a:avLst/>
          </a:prstGeom>
          <a:noFill/>
          <a:ln>
            <a:noFill/>
          </a:ln>
        </p:spPr>
        <p:txBody>
          <a:bodyPr spcFirstLastPara="1" wrap="square" lIns="91425" tIns="45700" rIns="91425" bIns="45700" anchor="t" anchorCtr="0">
            <a:noAutofit/>
          </a:bodyPr>
          <a:lstStyle/>
          <a:p>
            <a:pPr marL="609600" marR="0" lvl="0" indent="-609600" algn="l" rtl="0">
              <a:lnSpc>
                <a:spcPct val="90000"/>
              </a:lnSpc>
              <a:spcBef>
                <a:spcPts val="0"/>
              </a:spcBef>
              <a:spcAft>
                <a:spcPts val="0"/>
              </a:spcAft>
              <a:buClr>
                <a:srgbClr val="8AD0D6"/>
              </a:buClr>
              <a:buSzPts val="2240"/>
              <a:buFont typeface="Noto Sans Symbols"/>
              <a:buNone/>
            </a:pPr>
            <a:r>
              <a:rPr lang="en-US" sz="2800" b="0" i="0" u="none">
                <a:solidFill>
                  <a:schemeClr val="lt1"/>
                </a:solidFill>
                <a:latin typeface="Times New Roman"/>
                <a:ea typeface="Times New Roman"/>
                <a:cs typeface="Times New Roman"/>
                <a:sym typeface="Times New Roman"/>
              </a:rPr>
              <a:t>1- Polysaccharides: cellulose, dextran and agarose derivatives.</a:t>
            </a:r>
            <a:endParaRPr/>
          </a:p>
          <a:p>
            <a:pPr marL="609600" marR="0" lvl="0" indent="-609600" algn="l" rtl="0">
              <a:lnSpc>
                <a:spcPct val="90000"/>
              </a:lnSpc>
              <a:spcBef>
                <a:spcPts val="1000"/>
              </a:spcBef>
              <a:spcAft>
                <a:spcPts val="0"/>
              </a:spcAft>
              <a:buClr>
                <a:srgbClr val="8AD0D6"/>
              </a:buClr>
              <a:buSzPts val="2240"/>
              <a:buFont typeface="Noto Sans Symbols"/>
              <a:buNone/>
            </a:pPr>
            <a:r>
              <a:rPr lang="en-US" sz="2800" b="0" i="0" u="none">
                <a:solidFill>
                  <a:schemeClr val="lt1"/>
                </a:solidFill>
                <a:latin typeface="Times New Roman"/>
                <a:ea typeface="Times New Roman"/>
                <a:cs typeface="Times New Roman"/>
                <a:sym typeface="Times New Roman"/>
              </a:rPr>
              <a:t>2- Proteins: gelatin, albumin.</a:t>
            </a:r>
            <a:endParaRPr/>
          </a:p>
          <a:p>
            <a:pPr marL="609600" marR="0" lvl="0" indent="-609600" algn="l" rtl="0">
              <a:lnSpc>
                <a:spcPct val="90000"/>
              </a:lnSpc>
              <a:spcBef>
                <a:spcPts val="1000"/>
              </a:spcBef>
              <a:spcAft>
                <a:spcPts val="0"/>
              </a:spcAft>
              <a:buClr>
                <a:srgbClr val="8AD0D6"/>
              </a:buClr>
              <a:buSzPts val="2240"/>
              <a:buFont typeface="Noto Sans Symbols"/>
              <a:buNone/>
            </a:pPr>
            <a:r>
              <a:rPr lang="en-US" sz="2800" b="0" i="0" u="none">
                <a:solidFill>
                  <a:schemeClr val="lt1"/>
                </a:solidFill>
                <a:latin typeface="Times New Roman"/>
                <a:ea typeface="Times New Roman"/>
                <a:cs typeface="Times New Roman"/>
                <a:sym typeface="Times New Roman"/>
              </a:rPr>
              <a:t>3- Synthetic polymers: Polystyrene derivatives, ion exchange resins, polyurethane.</a:t>
            </a:r>
            <a:endParaRPr/>
          </a:p>
          <a:p>
            <a:pPr marL="609600" marR="0" lvl="0" indent="-609600" algn="l" rtl="0">
              <a:lnSpc>
                <a:spcPct val="90000"/>
              </a:lnSpc>
              <a:spcBef>
                <a:spcPts val="1000"/>
              </a:spcBef>
              <a:spcAft>
                <a:spcPts val="0"/>
              </a:spcAft>
              <a:buClr>
                <a:srgbClr val="8AD0D6"/>
              </a:buClr>
              <a:buSzPts val="2240"/>
              <a:buFont typeface="Noto Sans Symbols"/>
              <a:buNone/>
            </a:pPr>
            <a:r>
              <a:rPr lang="en-US" sz="2800" b="0" i="0" u="none">
                <a:solidFill>
                  <a:schemeClr val="lt1"/>
                </a:solidFill>
                <a:latin typeface="Times New Roman"/>
                <a:ea typeface="Times New Roman"/>
                <a:cs typeface="Times New Roman"/>
                <a:sym typeface="Times New Roman"/>
              </a:rPr>
              <a:t>4- Inorganic materials: glass, sand, ceramic and magnetite. </a:t>
            </a:r>
            <a:endParaRPr/>
          </a:p>
          <a:p>
            <a:pPr marL="342900" marR="0" lvl="0" indent="-200660" algn="l" rtl="0">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p:txBody>
      </p:sp>
      <p:sp>
        <p:nvSpPr>
          <p:cNvPr id="302" name="Google Shape;302;p8"/>
          <p:cNvSpPr txBox="1">
            <a:spLocks noGrp="1"/>
          </p:cNvSpPr>
          <p:nvPr>
            <p:ph type="title" idx="4294967295"/>
          </p:nvPr>
        </p:nvSpPr>
        <p:spPr>
          <a:xfrm>
            <a:off x="914400" y="214312"/>
            <a:ext cx="8229600" cy="1143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lt2"/>
              </a:buClr>
              <a:buSzPts val="3200"/>
              <a:buFont typeface="Times New Roman"/>
              <a:buNone/>
            </a:pPr>
            <a:r>
              <a:rPr lang="en-US" sz="3200" b="0" i="0" u="none" strike="noStrike" cap="none">
                <a:solidFill>
                  <a:schemeClr val="lt2"/>
                </a:solidFill>
                <a:latin typeface="Times New Roman"/>
                <a:ea typeface="Times New Roman"/>
                <a:cs typeface="Times New Roman"/>
                <a:sym typeface="Times New Roman"/>
              </a:rPr>
              <a:t>Materials used in the Carrier-binding methods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9"/>
          <p:cNvSpPr txBox="1">
            <a:spLocks noGrp="1"/>
          </p:cNvSpPr>
          <p:nvPr>
            <p:ph type="body" idx="4294967295"/>
          </p:nvPr>
        </p:nvSpPr>
        <p:spPr>
          <a:xfrm>
            <a:off x="0" y="642937"/>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2240"/>
              <a:buFont typeface="Noto Sans Symbols"/>
              <a:buNone/>
            </a:pPr>
            <a:r>
              <a:rPr lang="en-US" sz="2800" b="1" i="0" u="none">
                <a:solidFill>
                  <a:schemeClr val="lt1"/>
                </a:solidFill>
                <a:latin typeface="Times New Roman"/>
                <a:ea typeface="Times New Roman"/>
                <a:cs typeface="Times New Roman"/>
                <a:sym typeface="Times New Roman"/>
              </a:rPr>
              <a:t>1) Covalent binding methods include:</a:t>
            </a:r>
            <a:endParaRPr/>
          </a:p>
          <a:p>
            <a:pPr marL="342900" marR="0" lvl="0" indent="-342900" algn="l" rtl="0">
              <a:lnSpc>
                <a:spcPct val="100000"/>
              </a:lnSpc>
              <a:spcBef>
                <a:spcPts val="1000"/>
              </a:spcBef>
              <a:spcAft>
                <a:spcPts val="0"/>
              </a:spcAft>
              <a:buClr>
                <a:srgbClr val="8AD0D6"/>
              </a:buClr>
              <a:buSzPts val="2240"/>
              <a:buFont typeface="Noto Sans Symbols"/>
              <a:buNone/>
            </a:pPr>
            <a:r>
              <a:rPr lang="en-US" sz="2800" b="0" i="0" u="none">
                <a:solidFill>
                  <a:srgbClr val="FF0000"/>
                </a:solidFill>
                <a:latin typeface="Times New Roman"/>
                <a:ea typeface="Times New Roman"/>
                <a:cs typeface="Times New Roman"/>
                <a:sym typeface="Times New Roman"/>
              </a:rPr>
              <a:t>a) </a:t>
            </a:r>
            <a:r>
              <a:rPr lang="en-US" sz="2800" b="0" i="0" u="none">
                <a:solidFill>
                  <a:schemeClr val="lt1"/>
                </a:solidFill>
                <a:latin typeface="Times New Roman"/>
                <a:ea typeface="Times New Roman"/>
                <a:cs typeface="Times New Roman"/>
                <a:sym typeface="Times New Roman"/>
              </a:rPr>
              <a:t>Cyanogen Bromide method (CNBr).</a:t>
            </a:r>
            <a:endParaRPr/>
          </a:p>
          <a:p>
            <a:pPr marL="342900" marR="0" lvl="0" indent="-342900" algn="l" rtl="0">
              <a:lnSpc>
                <a:spcPct val="100000"/>
              </a:lnSpc>
              <a:spcBef>
                <a:spcPts val="1000"/>
              </a:spcBef>
              <a:spcAft>
                <a:spcPts val="0"/>
              </a:spcAft>
              <a:buClr>
                <a:srgbClr val="8AD0D6"/>
              </a:buClr>
              <a:buSzPts val="2240"/>
              <a:buFont typeface="Noto Sans Symbols"/>
              <a:buNone/>
            </a:pPr>
            <a:r>
              <a:rPr lang="en-US" sz="2800" b="0" i="0" u="none">
                <a:solidFill>
                  <a:srgbClr val="FF0000"/>
                </a:solidFill>
                <a:latin typeface="Times New Roman"/>
                <a:ea typeface="Times New Roman"/>
                <a:cs typeface="Times New Roman"/>
                <a:sym typeface="Times New Roman"/>
              </a:rPr>
              <a:t>b) </a:t>
            </a:r>
            <a:r>
              <a:rPr lang="en-US" sz="2800" b="0" i="0" u="none">
                <a:solidFill>
                  <a:schemeClr val="lt1"/>
                </a:solidFill>
                <a:latin typeface="Times New Roman"/>
                <a:ea typeface="Times New Roman"/>
                <a:cs typeface="Times New Roman"/>
                <a:sym typeface="Times New Roman"/>
              </a:rPr>
              <a:t>Acid-azide derivative method</a:t>
            </a:r>
            <a:endParaRPr/>
          </a:p>
          <a:p>
            <a:pPr marL="342900" marR="0" lvl="0" indent="-342900" algn="l" rtl="0">
              <a:lnSpc>
                <a:spcPct val="100000"/>
              </a:lnSpc>
              <a:spcBef>
                <a:spcPts val="1000"/>
              </a:spcBef>
              <a:spcAft>
                <a:spcPts val="0"/>
              </a:spcAft>
              <a:buClr>
                <a:srgbClr val="8AD0D6"/>
              </a:buClr>
              <a:buSzPts val="2240"/>
              <a:buFont typeface="Noto Sans Symbols"/>
              <a:buNone/>
            </a:pPr>
            <a:r>
              <a:rPr lang="en-US" sz="2800" b="0" i="0" u="none">
                <a:solidFill>
                  <a:srgbClr val="FF0000"/>
                </a:solidFill>
                <a:latin typeface="Times New Roman"/>
                <a:ea typeface="Times New Roman"/>
                <a:cs typeface="Times New Roman"/>
                <a:sym typeface="Times New Roman"/>
              </a:rPr>
              <a:t>c) </a:t>
            </a:r>
            <a:r>
              <a:rPr lang="en-US" sz="2800" b="0" i="0" u="none">
                <a:solidFill>
                  <a:schemeClr val="lt1"/>
                </a:solidFill>
                <a:latin typeface="Times New Roman"/>
                <a:ea typeface="Times New Roman"/>
                <a:cs typeface="Times New Roman"/>
                <a:sym typeface="Times New Roman"/>
              </a:rPr>
              <a:t>Condensing reagent methods</a:t>
            </a:r>
            <a:endParaRPr/>
          </a:p>
          <a:p>
            <a:pPr marL="342900" marR="0" lvl="0" indent="-342900" algn="l" rtl="0">
              <a:lnSpc>
                <a:spcPct val="100000"/>
              </a:lnSpc>
              <a:spcBef>
                <a:spcPts val="1000"/>
              </a:spcBef>
              <a:spcAft>
                <a:spcPts val="0"/>
              </a:spcAft>
              <a:buClr>
                <a:srgbClr val="8AD0D6"/>
              </a:buClr>
              <a:buSzPts val="2240"/>
              <a:buFont typeface="Noto Sans Symbols"/>
              <a:buNone/>
            </a:pPr>
            <a:r>
              <a:rPr lang="en-US" sz="2800" b="0" i="0" u="none">
                <a:solidFill>
                  <a:srgbClr val="FF0000"/>
                </a:solidFill>
                <a:latin typeface="Times New Roman"/>
                <a:ea typeface="Times New Roman"/>
                <a:cs typeface="Times New Roman"/>
                <a:sym typeface="Times New Roman"/>
              </a:rPr>
              <a:t>d) </a:t>
            </a:r>
            <a:r>
              <a:rPr lang="en-US" sz="2800" b="0" i="0" u="none">
                <a:solidFill>
                  <a:schemeClr val="lt1"/>
                </a:solidFill>
                <a:latin typeface="Times New Roman"/>
                <a:ea typeface="Times New Roman"/>
                <a:cs typeface="Times New Roman"/>
                <a:sym typeface="Times New Roman"/>
              </a:rPr>
              <a:t>Diazo coupling methods</a:t>
            </a:r>
            <a:endParaRPr/>
          </a:p>
          <a:p>
            <a:pPr marL="342900" marR="0" lvl="0" indent="-342900" algn="l" rtl="0">
              <a:lnSpc>
                <a:spcPct val="100000"/>
              </a:lnSpc>
              <a:spcBef>
                <a:spcPts val="1000"/>
              </a:spcBef>
              <a:spcAft>
                <a:spcPts val="0"/>
              </a:spcAft>
              <a:buClr>
                <a:srgbClr val="8AD0D6"/>
              </a:buClr>
              <a:buSzPts val="2240"/>
              <a:buFont typeface="Noto Sans Symbols"/>
              <a:buNone/>
            </a:pPr>
            <a:r>
              <a:rPr lang="en-US" sz="2800" b="0" i="0" u="none">
                <a:solidFill>
                  <a:srgbClr val="FF0000"/>
                </a:solidFill>
                <a:latin typeface="Times New Roman"/>
                <a:ea typeface="Times New Roman"/>
                <a:cs typeface="Times New Roman"/>
                <a:sym typeface="Times New Roman"/>
              </a:rPr>
              <a:t>e) </a:t>
            </a:r>
            <a:r>
              <a:rPr lang="en-US" sz="2800" b="0" i="0" u="none">
                <a:solidFill>
                  <a:schemeClr val="lt1"/>
                </a:solidFill>
                <a:latin typeface="Times New Roman"/>
                <a:ea typeface="Times New Roman"/>
                <a:cs typeface="Times New Roman"/>
                <a:sym typeface="Times New Roman"/>
              </a:rPr>
              <a:t>Alkylation methods.</a:t>
            </a:r>
            <a:endParaRPr/>
          </a:p>
          <a:p>
            <a:pPr marL="342900" marR="0" lvl="0" indent="-342900" algn="l" rtl="0">
              <a:lnSpc>
                <a:spcPct val="100000"/>
              </a:lnSpc>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a:p>
            <a:pPr marL="342900" marR="0" lvl="0" indent="-342900" algn="l" rtl="0">
              <a:lnSpc>
                <a:spcPct val="100000"/>
              </a:lnSpc>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a:p>
            <a:pPr marL="342900" marR="0" lvl="0" indent="-200660" algn="l" rtl="0">
              <a:spcBef>
                <a:spcPts val="1000"/>
              </a:spcBef>
              <a:spcAft>
                <a:spcPts val="0"/>
              </a:spcAft>
              <a:buClr>
                <a:srgbClr val="8AD0D6"/>
              </a:buClr>
              <a:buSzPts val="2240"/>
              <a:buFont typeface="Noto Sans Symbols"/>
              <a:buNone/>
            </a:pPr>
            <a:endParaRPr sz="2800" b="0" i="0" u="none">
              <a:solidFill>
                <a:schemeClr val="lt1"/>
              </a:solidFill>
              <a:latin typeface="Times New Roman"/>
              <a:ea typeface="Times New Roman"/>
              <a:cs typeface="Times New Roman"/>
              <a:sym typeface="Times New Roman"/>
            </a:endParaRPr>
          </a:p>
        </p:txBody>
      </p:sp>
      <p:pic>
        <p:nvPicPr>
          <p:cNvPr id="308" name="Google Shape;308;p9"/>
          <p:cNvPicPr preferRelativeResize="0"/>
          <p:nvPr/>
        </p:nvPicPr>
        <p:blipFill rotWithShape="1">
          <a:blip r:embed="rId3">
            <a:alphaModFix/>
          </a:blip>
          <a:srcRect/>
          <a:stretch/>
        </p:blipFill>
        <p:spPr>
          <a:xfrm>
            <a:off x="6484937" y="1484312"/>
            <a:ext cx="2659062" cy="2062162"/>
          </a:xfrm>
          <a:prstGeom prst="rect">
            <a:avLst/>
          </a:prstGeom>
          <a:noFill/>
          <a:ln>
            <a:noFill/>
          </a:ln>
        </p:spPr>
      </p:pic>
      <p:pic>
        <p:nvPicPr>
          <p:cNvPr id="309" name="Google Shape;309;p9"/>
          <p:cNvPicPr preferRelativeResize="0"/>
          <p:nvPr/>
        </p:nvPicPr>
        <p:blipFill rotWithShape="1">
          <a:blip r:embed="rId4">
            <a:alphaModFix/>
          </a:blip>
          <a:srcRect r="34492"/>
          <a:stretch/>
        </p:blipFill>
        <p:spPr>
          <a:xfrm>
            <a:off x="2627312" y="3789362"/>
            <a:ext cx="6061075" cy="2281237"/>
          </a:xfrm>
          <a:prstGeom prst="rect">
            <a:avLst/>
          </a:prstGeom>
          <a:noFill/>
          <a:ln>
            <a:noFill/>
          </a:ln>
        </p:spPr>
      </p:pic>
      <p:sp>
        <p:nvSpPr>
          <p:cNvPr id="310" name="Google Shape;310;p9"/>
          <p:cNvSpPr txBox="1"/>
          <p:nvPr/>
        </p:nvSpPr>
        <p:spPr>
          <a:xfrm>
            <a:off x="3009900" y="6165850"/>
            <a:ext cx="5810250" cy="366712"/>
          </a:xfrm>
          <a:prstGeom prst="rect">
            <a:avLst/>
          </a:prstGeom>
          <a:noFill/>
          <a:ln>
            <a:noFill/>
          </a:ln>
        </p:spPr>
        <p:txBody>
          <a:bodyPr spcFirstLastPara="1" wrap="square" lIns="91425" tIns="45700" rIns="91425" bIns="45700" anchor="ctr" anchorCtr="0">
            <a:spAutoFit/>
          </a:bodyPr>
          <a:lstStyle/>
          <a:p>
            <a:pPr marL="0" marR="0" lvl="0" indent="0" algn="r" rtl="1">
              <a:lnSpc>
                <a:spcPct val="100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Figure1: Steps of CNBr enzyme immobilization method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0"/>
          <p:cNvSpPr txBox="1">
            <a:spLocks noGrp="1"/>
          </p:cNvSpPr>
          <p:nvPr>
            <p:ph type="body" idx="4294967295"/>
          </p:nvPr>
        </p:nvSpPr>
        <p:spPr>
          <a:xfrm>
            <a:off x="0" y="1481137"/>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AD0D6"/>
              </a:buClr>
              <a:buSzPts val="1600"/>
              <a:buFont typeface="Noto Sans Symbols"/>
              <a:buChar char="►"/>
            </a:pPr>
            <a:r>
              <a:rPr lang="en-US" sz="2000" b="0" i="0" u="none">
                <a:solidFill>
                  <a:schemeClr val="lt1"/>
                </a:solidFill>
                <a:latin typeface="Century Gothic"/>
                <a:ea typeface="Century Gothic"/>
                <a:cs typeface="Century Gothic"/>
                <a:sym typeface="Century Gothic"/>
              </a:rPr>
              <a:t>By cross-linking of the enzyme molecules by reacting with </a:t>
            </a:r>
            <a:r>
              <a:rPr lang="en-US" sz="2000" b="0" i="0" u="none">
                <a:solidFill>
                  <a:srgbClr val="FF0000"/>
                </a:solidFill>
                <a:latin typeface="Century Gothic"/>
                <a:ea typeface="Century Gothic"/>
                <a:cs typeface="Century Gothic"/>
                <a:sym typeface="Century Gothic"/>
              </a:rPr>
              <a:t>glutaraldehyde</a:t>
            </a:r>
            <a:r>
              <a:rPr lang="en-US" sz="2000" b="0" i="0" u="none">
                <a:solidFill>
                  <a:schemeClr val="lt1"/>
                </a:solidFill>
                <a:latin typeface="Century Gothic"/>
                <a:ea typeface="Century Gothic"/>
                <a:cs typeface="Century Gothic"/>
                <a:sym typeface="Century Gothic"/>
              </a:rPr>
              <a:t>.</a:t>
            </a:r>
            <a:endParaRPr/>
          </a:p>
          <a:p>
            <a:pPr marL="342900" marR="0" lvl="0" indent="-342900" algn="l" rtl="0">
              <a:lnSpc>
                <a:spcPct val="100000"/>
              </a:lnSpc>
              <a:spcBef>
                <a:spcPts val="1000"/>
              </a:spcBef>
              <a:spcAft>
                <a:spcPts val="0"/>
              </a:spcAft>
              <a:buClr>
                <a:srgbClr val="8AD0D6"/>
              </a:buClr>
              <a:buSzPts val="1600"/>
              <a:buFont typeface="Noto Sans Symbols"/>
              <a:buChar char="►"/>
            </a:pPr>
            <a:r>
              <a:rPr lang="en-US" sz="2000" b="0" i="0" u="none">
                <a:solidFill>
                  <a:schemeClr val="lt1"/>
                </a:solidFill>
                <a:latin typeface="Century Gothic"/>
                <a:ea typeface="Century Gothic"/>
                <a:cs typeface="Century Gothic"/>
                <a:sym typeface="Century Gothic"/>
              </a:rPr>
              <a:t>A </a:t>
            </a:r>
            <a:r>
              <a:rPr lang="en-US" sz="2000" b="1" i="0" u="none">
                <a:solidFill>
                  <a:schemeClr val="lt1"/>
                </a:solidFill>
                <a:latin typeface="Century Gothic"/>
                <a:ea typeface="Century Gothic"/>
                <a:cs typeface="Century Gothic"/>
                <a:sym typeface="Century Gothic"/>
              </a:rPr>
              <a:t>cross-link</a:t>
            </a:r>
            <a:r>
              <a:rPr lang="en-US" sz="2000" b="0" i="0" u="none">
                <a:solidFill>
                  <a:schemeClr val="lt1"/>
                </a:solidFill>
                <a:latin typeface="Century Gothic"/>
                <a:ea typeface="Century Gothic"/>
                <a:cs typeface="Century Gothic"/>
                <a:sym typeface="Century Gothic"/>
              </a:rPr>
              <a:t> is a bond that links one </a:t>
            </a:r>
            <a:r>
              <a:rPr lang="en-US" sz="2000" b="0" i="0" u="sng">
                <a:solidFill>
                  <a:schemeClr val="lt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polymer</a:t>
            </a:r>
            <a:r>
              <a:rPr lang="en-US" sz="2000" b="0" i="0" u="none">
                <a:solidFill>
                  <a:schemeClr val="lt1"/>
                </a:solidFill>
                <a:latin typeface="Century Gothic"/>
                <a:ea typeface="Century Gothic"/>
                <a:cs typeface="Century Gothic"/>
                <a:sym typeface="Century Gothic"/>
              </a:rPr>
              <a:t> chain to another.</a:t>
            </a:r>
            <a:endParaRPr/>
          </a:p>
          <a:p>
            <a:pPr marL="342900" marR="0" lvl="0" indent="-241300" algn="l" rtl="0">
              <a:lnSpc>
                <a:spcPct val="100000"/>
              </a:lnSpc>
              <a:spcBef>
                <a:spcPts val="1000"/>
              </a:spcBef>
              <a:spcAft>
                <a:spcPts val="0"/>
              </a:spcAft>
              <a:buClr>
                <a:srgbClr val="8AD0D6"/>
              </a:buClr>
              <a:buSzPts val="1600"/>
              <a:buFont typeface="Noto Sans Symbols"/>
              <a:buNone/>
            </a:pPr>
            <a:endParaRPr sz="2000" b="0" i="0" u="none">
              <a:solidFill>
                <a:schemeClr val="lt1"/>
              </a:solidFill>
              <a:latin typeface="Century Gothic"/>
              <a:ea typeface="Century Gothic"/>
              <a:cs typeface="Century Gothic"/>
              <a:sym typeface="Century Gothic"/>
            </a:endParaRPr>
          </a:p>
          <a:p>
            <a:pPr marL="342900" marR="0" lvl="0" indent="-241300" algn="l" rtl="0">
              <a:spcBef>
                <a:spcPts val="1000"/>
              </a:spcBef>
              <a:spcAft>
                <a:spcPts val="0"/>
              </a:spcAft>
              <a:buClr>
                <a:srgbClr val="8AD0D6"/>
              </a:buClr>
              <a:buSzPts val="1600"/>
              <a:buFont typeface="Noto Sans Symbols"/>
              <a:buNone/>
            </a:pPr>
            <a:endParaRPr sz="2000" b="0" i="0" u="none">
              <a:solidFill>
                <a:schemeClr val="lt1"/>
              </a:solidFill>
              <a:latin typeface="Century Gothic"/>
              <a:ea typeface="Century Gothic"/>
              <a:cs typeface="Century Gothic"/>
              <a:sym typeface="Century Gothic"/>
            </a:endParaRPr>
          </a:p>
        </p:txBody>
      </p:sp>
      <p:sp>
        <p:nvSpPr>
          <p:cNvPr id="316" name="Google Shape;316;p10"/>
          <p:cNvSpPr txBox="1">
            <a:spLocks noGrp="1"/>
          </p:cNvSpPr>
          <p:nvPr>
            <p:ph type="title" idx="4294967295"/>
          </p:nvPr>
        </p:nvSpPr>
        <p:spPr>
          <a:xfrm>
            <a:off x="0" y="274637"/>
            <a:ext cx="82296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600"/>
              <a:buFont typeface="Times New Roman"/>
              <a:buNone/>
            </a:pPr>
            <a:r>
              <a:rPr lang="en-US" sz="3600" b="0" i="0" u="none" strike="noStrike" cap="none">
                <a:solidFill>
                  <a:schemeClr val="lt1"/>
                </a:solidFill>
                <a:latin typeface="Times New Roman"/>
                <a:ea typeface="Times New Roman"/>
                <a:cs typeface="Times New Roman"/>
                <a:sym typeface="Times New Roman"/>
              </a:rPr>
              <a:t>B- Cross-linking methods:</a:t>
            </a:r>
            <a:endParaRPr/>
          </a:p>
        </p:txBody>
      </p:sp>
      <p:pic>
        <p:nvPicPr>
          <p:cNvPr id="317" name="Google Shape;317;p10"/>
          <p:cNvPicPr preferRelativeResize="0"/>
          <p:nvPr/>
        </p:nvPicPr>
        <p:blipFill rotWithShape="1">
          <a:blip r:embed="rId4">
            <a:alphaModFix/>
          </a:blip>
          <a:srcRect/>
          <a:stretch/>
        </p:blipFill>
        <p:spPr>
          <a:xfrm>
            <a:off x="1054100" y="3284537"/>
            <a:ext cx="7632700" cy="3413125"/>
          </a:xfrm>
          <a:prstGeom prst="rect">
            <a:avLst/>
          </a:prstGeom>
          <a:noFill/>
          <a:ln>
            <a:noFill/>
          </a:ln>
        </p:spPr>
      </p:pic>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1028</Words>
  <Application>Microsoft Office PowerPoint</Application>
  <PresentationFormat>On-screen Show (4:3)</PresentationFormat>
  <Paragraphs>177</Paragraphs>
  <Slides>25</Slides>
  <Notes>20</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25</vt:i4>
      </vt:variant>
    </vt:vector>
  </HeadingPairs>
  <TitlesOfParts>
    <vt:vector size="38" baseType="lpstr">
      <vt:lpstr>Arial</vt:lpstr>
      <vt:lpstr>Times New Roman</vt:lpstr>
      <vt:lpstr>Microsoft YaHei</vt:lpstr>
      <vt:lpstr>Noto Sans Symbols</vt:lpstr>
      <vt:lpstr>Century Gothic</vt:lpstr>
      <vt:lpstr>Calibri</vt:lpstr>
      <vt:lpstr>Questrial</vt:lpstr>
      <vt:lpstr>Ion</vt:lpstr>
      <vt:lpstr>4_Ion</vt:lpstr>
      <vt:lpstr>1_Ion</vt:lpstr>
      <vt:lpstr>2_Ion</vt:lpstr>
      <vt:lpstr>3_Ion</vt:lpstr>
      <vt:lpstr>Microsoft Word 97 - 2003 Document</vt:lpstr>
      <vt:lpstr>PowerPoint Presentation</vt:lpstr>
      <vt:lpstr>Definitions</vt:lpstr>
      <vt:lpstr>PowerPoint Presentation</vt:lpstr>
      <vt:lpstr>Bioremediation related topics</vt:lpstr>
      <vt:lpstr>Stages of a biodegradation study</vt:lpstr>
      <vt:lpstr>Cells and Enzymes immobilization: </vt:lpstr>
      <vt:lpstr>Materials used in the Carrier-binding methods</vt:lpstr>
      <vt:lpstr>PowerPoint Presentation</vt:lpstr>
      <vt:lpstr>B- Cross-linking methods:</vt:lpstr>
      <vt:lpstr>3- Materials used in the entrapping methods</vt:lpstr>
      <vt:lpstr>Phytoremediation</vt:lpstr>
      <vt:lpstr>PowerPoint Presentation</vt:lpstr>
      <vt:lpstr>PowerPoint Presentation</vt:lpstr>
      <vt:lpstr>PowerPoint Presentation</vt:lpstr>
      <vt:lpstr>PowerPoint Presentation</vt:lpstr>
      <vt:lpstr>Contaminants Potentially Amenable to Bioremediation ____________________________________________</vt:lpstr>
      <vt:lpstr>PowerPoint Presentation</vt:lpstr>
      <vt:lpstr>Physiological roles of biosurfactants: </vt:lpstr>
      <vt:lpstr>Biosurfactant applications in bioremediation: </vt:lpstr>
      <vt:lpstr>Bioremediation techniques: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dc:creator>
  <cp:lastModifiedBy>Nirman</cp:lastModifiedBy>
  <cp:revision>4</cp:revision>
  <dcterms:created xsi:type="dcterms:W3CDTF">2012-01-26T06:07:14Z</dcterms:created>
  <dcterms:modified xsi:type="dcterms:W3CDTF">2021-12-15T17:47:05Z</dcterms:modified>
</cp:coreProperties>
</file>